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256" r:id="rId2"/>
    <p:sldId id="299" r:id="rId3"/>
    <p:sldId id="298" r:id="rId4"/>
    <p:sldId id="325" r:id="rId5"/>
    <p:sldId id="319" r:id="rId6"/>
    <p:sldId id="260" r:id="rId7"/>
    <p:sldId id="317" r:id="rId8"/>
    <p:sldId id="282" r:id="rId9"/>
    <p:sldId id="324" r:id="rId10"/>
    <p:sldId id="284" r:id="rId11"/>
    <p:sldId id="308" r:id="rId12"/>
    <p:sldId id="309" r:id="rId13"/>
    <p:sldId id="316" r:id="rId14"/>
    <p:sldId id="311" r:id="rId15"/>
    <p:sldId id="312" r:id="rId16"/>
    <p:sldId id="275" r:id="rId17"/>
    <p:sldId id="322" r:id="rId18"/>
    <p:sldId id="286" r:id="rId19"/>
    <p:sldId id="285" r:id="rId20"/>
    <p:sldId id="315" r:id="rId21"/>
    <p:sldId id="261" r:id="rId22"/>
    <p:sldId id="321" r:id="rId23"/>
    <p:sldId id="323" r:id="rId24"/>
    <p:sldId id="274" r:id="rId25"/>
    <p:sldId id="276" r:id="rId26"/>
    <p:sldId id="278" r:id="rId27"/>
    <p:sldId id="318" r:id="rId28"/>
    <p:sldId id="280" r:id="rId29"/>
    <p:sldId id="314" r:id="rId30"/>
    <p:sldId id="320" r:id="rId31"/>
    <p:sldId id="279" r:id="rId32"/>
    <p:sldId id="287" r:id="rId33"/>
    <p:sldId id="296" r:id="rId34"/>
    <p:sldId id="304" r:id="rId35"/>
    <p:sldId id="307" r:id="rId36"/>
    <p:sldId id="281" r:id="rId37"/>
    <p:sldId id="291" r:id="rId38"/>
    <p:sldId id="293" r:id="rId39"/>
    <p:sldId id="288" r:id="rId40"/>
    <p:sldId id="326" r:id="rId41"/>
    <p:sldId id="327" r:id="rId42"/>
  </p:sldIdLst>
  <p:sldSz cx="9144000" cy="5143500" type="screen16x9"/>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768" autoAdjust="0"/>
    <p:restoredTop sz="87123" autoAdjust="0"/>
  </p:normalViewPr>
  <p:slideViewPr>
    <p:cSldViewPr snapToGrid="0" snapToObjects="1">
      <p:cViewPr varScale="1">
        <p:scale>
          <a:sx n="141" d="100"/>
          <a:sy n="141" d="100"/>
        </p:scale>
        <p:origin x="1480" y="176"/>
      </p:cViewPr>
      <p:guideLst>
        <p:guide orient="horz" pos="162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2/10/25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2/10/25</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BWT works by transforming a string of characters into a new string in such a way that runs of identical characters are grouped together. The resulting string is then sorted alphabetically to produce a matrix. The last column of this matrix, called the BWT, contains the transformed string. The BWT is usually more compressible than the original string because it tends to have long runs of the same character, which can be encoded more efficiently.</a:t>
            </a:r>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9</a:t>
            </a:fld>
            <a:endParaRPr lang="en-US"/>
          </a:p>
        </p:txBody>
      </p:sp>
    </p:spTree>
    <p:extLst>
      <p:ext uri="{BB962C8B-B14F-4D97-AF65-F5344CB8AC3E}">
        <p14:creationId xmlns:p14="http://schemas.microsoft.com/office/powerpoint/2010/main" val="4032542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40</a:t>
            </a:fld>
            <a:endParaRPr lang="en-US"/>
          </a:p>
        </p:txBody>
      </p:sp>
    </p:spTree>
    <p:extLst>
      <p:ext uri="{BB962C8B-B14F-4D97-AF65-F5344CB8AC3E}">
        <p14:creationId xmlns:p14="http://schemas.microsoft.com/office/powerpoint/2010/main" val="7066019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a:latin typeface="Arial" pitchFamily="34" charset="0"/>
                <a:ea typeface="Arial" pitchFamily="34" charset="0"/>
              </a:rPr>
              <a:t>Fig. 1. </a:t>
            </a:r>
            <a:r>
              <a:rPr lang="en-US" altLang="en-US">
                <a:latin typeface="Arial" pitchFamily="34" charset="0"/>
                <a:ea typeface="Arial" pitchFamily="34" charset="0"/>
              </a:rPr>
              <a:t>Example of extended CIGAR and the pileup output. (a) Alignments of one pair of reads and three single-end reads. (b)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 (c) Simplified pileup output by SAMtools.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
</a:t>
            </a:r>
          </a:p>
          <a:p>
            <a:pPr marL="0" lvl="0" indent="0"/>
            <a:r>
              <a:rPr lang="en-US" altLang="en-US">
                <a:latin typeface="Arial" pitchFamily="34" charset="0"/>
                <a:ea typeface="Arial" pitchFamily="34" charset="0"/>
              </a:rPr>
              <a:t>Unless provided in the caption above, the following copyright applies to the content of this slide: © 2009 The Author(s)This is an Open Access article distributed under the terms of the Creative Commons Attribution Non-Commercial License (http://creativecommons.org/licenses/by-nc/2.0/uk/) which permits unrestricted non-commercial use, distribution, and reproduction in any medium, provided the original work is properly cited.</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3911643-C6BB-44BD-967D-8080E5D68665}" type="slidenum">
              <a:rPr lang="en-US" altLang="en-US" sz="1200"/>
              <a:t>41</a:t>
            </a:fld>
            <a:endParaRPr lang="en-US" altLang="en-US" sz="12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14</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381000" y="685800"/>
            <a:ext cx="6096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a:t>
            </a:r>
            <a:r>
              <a:rPr lang="en-US" altLang="en-US" dirty="0" err="1">
                <a:latin typeface="Arial" pitchFamily="34" charset="0"/>
                <a:ea typeface="Arial" pitchFamily="34" charset="0"/>
              </a:rPr>
              <a:t>pbsim</a:t>
            </a:r>
            <a:r>
              <a:rPr lang="en-US" altLang="en-US" dirty="0">
                <a:latin typeface="Arial" pitchFamily="34" charset="0"/>
                <a:ea typeface="Arial" pitchFamily="34" charset="0"/>
              </a:rPr>
              <a:t> (Ono et al., 2013) with error profile sampled from file ‘m131017_060208_42213_*.1.*’ downloaded at http://</a:t>
            </a:r>
            <a:r>
              <a:rPr lang="en-US" altLang="en-US" dirty="0" err="1">
                <a:latin typeface="Arial" pitchFamily="34" charset="0"/>
                <a:ea typeface="Arial" pitchFamily="34" charset="0"/>
              </a:rPr>
              <a:t>bit.ly</a:t>
            </a:r>
            <a:r>
              <a:rPr lang="en-US" altLang="en-US" dirty="0">
                <a:latin typeface="Arial" pitchFamily="34" charset="0"/>
                <a:ea typeface="Arial" pitchFamily="34" charset="0"/>
              </a:rPr>
              <a:t>/chm1p5c3.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a:t>
            </a:r>
            <a:r>
              <a:rPr lang="en-US" altLang="en-US" dirty="0" err="1">
                <a:latin typeface="Arial" pitchFamily="34" charset="0"/>
                <a:ea typeface="Arial" pitchFamily="34" charset="0"/>
              </a:rPr>
              <a:t>Holtgrewe</a:t>
            </a:r>
            <a:r>
              <a:rPr lang="en-US" altLang="en-US" dirty="0">
                <a:latin typeface="Arial" pitchFamily="34" charset="0"/>
                <a:ea typeface="Arial" pitchFamily="34" charset="0"/>
              </a:rPr>
              <a:t>, 2010) with option ‘–</a:t>
            </a:r>
            <a:r>
              <a:rPr lang="en-US" altLang="en-US" dirty="0" err="1">
                <a:latin typeface="Arial" pitchFamily="34" charset="0"/>
                <a:ea typeface="Arial" pitchFamily="34" charset="0"/>
              </a:rPr>
              <a:t>illumina</a:t>
            </a:r>
            <a:r>
              <a:rPr lang="en-US" altLang="en-US" dirty="0">
                <a:latin typeface="Arial" pitchFamily="34" charset="0"/>
                <a:ea typeface="Arial" pitchFamily="34" charset="0"/>
              </a:rPr>
              <a:t>-prob-mismatch-scale 2.5’. Short-read aligners were run under the default setting except for changing the maximum fragment length to 800 bp
</a:t>
            </a:r>
          </a:p>
          <a:p>
            <a:pPr marL="0" lvl="0" indent="0"/>
            <a:r>
              <a:rPr lang="en-US" altLang="en-US" dirty="0">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17</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r>
              <a:rPr lang="en-US" baseline="0" dirty="0"/>
              <a:t>Orientation?</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21</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27</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31</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35</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01829"/>
            <a:ext cx="7772400" cy="1102519"/>
          </a:xfrm>
        </p:spPr>
        <p:txBody>
          <a:bodyPr/>
          <a:lstStyle/>
          <a:p>
            <a:r>
              <a:rPr lang="en-US" dirty="0"/>
              <a:t>Click to edit Master title style</a:t>
            </a:r>
          </a:p>
        </p:txBody>
      </p:sp>
      <p:sp>
        <p:nvSpPr>
          <p:cNvPr id="3" name="Subtitle 2"/>
          <p:cNvSpPr>
            <a:spLocks noGrp="1"/>
          </p:cNvSpPr>
          <p:nvPr>
            <p:ph type="subTitle" idx="1"/>
          </p:nvPr>
        </p:nvSpPr>
        <p:spPr>
          <a:xfrm>
            <a:off x="1371600" y="2812399"/>
            <a:ext cx="6400800" cy="131445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2/10/25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2/10/25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2/10/25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2/10/25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2/10/25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57974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038657"/>
            <a:ext cx="8229600" cy="355596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2/10/25</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hyperlink" Target="https://doi.org/10.1093/bioinformatics/btp35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948490"/>
            <a:ext cx="7772400" cy="1470025"/>
          </a:xfrm>
        </p:spPr>
        <p:txBody>
          <a:bodyPr>
            <a:normAutofit/>
          </a:bodyPr>
          <a:lstStyle/>
          <a:p>
            <a:r>
              <a:rPr lang="en-US" sz="3600" dirty="0"/>
              <a:t>Alignment (II)</a:t>
            </a:r>
            <a:br>
              <a:rPr lang="en-US" sz="3600" dirty="0"/>
            </a:br>
            <a:br>
              <a:rPr lang="en-US" dirty="0"/>
            </a:br>
            <a:r>
              <a:rPr lang="en-US" sz="2000" dirty="0"/>
              <a:t>Bioinformatics Applications (PLPTH813)</a:t>
            </a:r>
          </a:p>
        </p:txBody>
      </p:sp>
      <p:sp>
        <p:nvSpPr>
          <p:cNvPr id="3" name="Subtitle 2"/>
          <p:cNvSpPr>
            <a:spLocks noGrp="1"/>
          </p:cNvSpPr>
          <p:nvPr>
            <p:ph type="subTitle" idx="1"/>
          </p:nvPr>
        </p:nvSpPr>
        <p:spPr>
          <a:xfrm>
            <a:off x="1424516" y="3110884"/>
            <a:ext cx="6400800" cy="1752600"/>
          </a:xfrm>
        </p:spPr>
        <p:txBody>
          <a:bodyPr>
            <a:normAutofit/>
          </a:bodyPr>
          <a:lstStyle/>
          <a:p>
            <a:r>
              <a:rPr lang="en-US" sz="2800" dirty="0"/>
              <a:t>Sanzhen Liu</a:t>
            </a:r>
          </a:p>
          <a:p>
            <a:endParaRPr lang="en-US" sz="2800" dirty="0"/>
          </a:p>
          <a:p>
            <a:r>
              <a:rPr lang="en-US" altLang="zh-CN" sz="2800" dirty="0"/>
              <a:t>2</a:t>
            </a:r>
            <a:r>
              <a:rPr lang="en-US" sz="2800" dirty="0"/>
              <a:t>/11/2025</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search</a:t>
            </a:r>
          </a:p>
        </p:txBody>
      </p:sp>
      <p:grpSp>
        <p:nvGrpSpPr>
          <p:cNvPr id="56" name="Group 55"/>
          <p:cNvGrpSpPr/>
          <p:nvPr/>
        </p:nvGrpSpPr>
        <p:grpSpPr>
          <a:xfrm>
            <a:off x="1619546" y="1801274"/>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9" y="1801274"/>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1801274"/>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4203608"/>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58069" y="4206535"/>
            <a:ext cx="4015735" cy="516060"/>
          </a:xfrm>
          <a:prstGeom prst="rect">
            <a:avLst/>
          </a:prstGeom>
        </p:spPr>
      </p:pic>
      <p:sp>
        <p:nvSpPr>
          <p:cNvPr id="57" name="TextBox 56"/>
          <p:cNvSpPr txBox="1"/>
          <p:nvPr/>
        </p:nvSpPr>
        <p:spPr>
          <a:xfrm>
            <a:off x="549643" y="735573"/>
            <a:ext cx="6797758" cy="1200329"/>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Backward 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10</a:t>
            </a:fld>
            <a:endParaRPr lang="en-US"/>
          </a:p>
        </p:txBody>
      </p:sp>
      <p:sp>
        <p:nvSpPr>
          <p:cNvPr id="5" name="Rounded Rectangle 4"/>
          <p:cNvSpPr/>
          <p:nvPr/>
        </p:nvSpPr>
        <p:spPr>
          <a:xfrm>
            <a:off x="3097386" y="3353883"/>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7" y="3061788"/>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9F06F46-BACB-4346-A3AA-F13735BF771E}"/>
              </a:ext>
            </a:extLst>
          </p:cNvPr>
          <p:cNvSpPr/>
          <p:nvPr/>
        </p:nvSpPr>
        <p:spPr>
          <a:xfrm>
            <a:off x="1619547" y="4696609"/>
            <a:ext cx="841449" cy="369332"/>
          </a:xfrm>
          <a:prstGeom prst="rect">
            <a:avLst/>
          </a:prstGeom>
        </p:spPr>
        <p:txBody>
          <a:bodyPr wrap="none">
            <a:spAutoFit/>
          </a:bodyPr>
          <a:lstStyle/>
          <a:p>
            <a:r>
              <a:rPr lang="en-US" dirty="0"/>
              <a:t>Bowtie</a:t>
            </a:r>
          </a:p>
        </p:txBody>
      </p:sp>
      <p:sp>
        <p:nvSpPr>
          <p:cNvPr id="6" name="Rectangle 5">
            <a:extLst>
              <a:ext uri="{FF2B5EF4-FFF2-40B4-BE49-F238E27FC236}">
                <a16:creationId xmlns:a16="http://schemas.microsoft.com/office/drawing/2014/main" id="{E7325ACB-2E53-D244-A539-BA8680F97B98}"/>
              </a:ext>
            </a:extLst>
          </p:cNvPr>
          <p:cNvSpPr/>
          <p:nvPr/>
        </p:nvSpPr>
        <p:spPr>
          <a:xfrm>
            <a:off x="6365613" y="4694878"/>
            <a:ext cx="634789" cy="369332"/>
          </a:xfrm>
          <a:prstGeom prst="rect">
            <a:avLst/>
          </a:prstGeom>
        </p:spPr>
        <p:txBody>
          <a:bodyPr wrap="none">
            <a:spAutoFit/>
          </a:bodyPr>
          <a:lstStyle/>
          <a:p>
            <a:r>
              <a:rPr lang="en-US" dirty="0"/>
              <a:t>BWA</a:t>
            </a:r>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BWT searching</a:t>
            </a:r>
          </a:p>
        </p:txBody>
      </p:sp>
      <p:sp>
        <p:nvSpPr>
          <p:cNvPr id="4" name="Rounded Rectangle 3"/>
          <p:cNvSpPr/>
          <p:nvPr/>
        </p:nvSpPr>
        <p:spPr>
          <a:xfrm>
            <a:off x="1809122" y="16496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2" y="29789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809120" y="2860400"/>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258710" y="2894267"/>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489734" y="2894267"/>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851303" y="1531121"/>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2003703" y="1531121"/>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2156102" y="1531121"/>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2257700" y="1531121"/>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4986447"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4747534"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4502359" y="3737157"/>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11</a:t>
            </a:fld>
            <a:endParaRPr lang="en-US"/>
          </a:p>
        </p:txBody>
      </p:sp>
      <p:sp>
        <p:nvSpPr>
          <p:cNvPr id="99" name="TextBox 98">
            <a:extLst>
              <a:ext uri="{FF2B5EF4-FFF2-40B4-BE49-F238E27FC236}">
                <a16:creationId xmlns:a16="http://schemas.microsoft.com/office/drawing/2014/main" id="{00E0A83C-3699-8C43-BAB5-C42CF5D83A94}"/>
              </a:ext>
            </a:extLst>
          </p:cNvPr>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100" name="TextBox 99">
            <a:extLst>
              <a:ext uri="{FF2B5EF4-FFF2-40B4-BE49-F238E27FC236}">
                <a16:creationId xmlns:a16="http://schemas.microsoft.com/office/drawing/2014/main" id="{4C38F9D7-708F-DB4C-8BDB-609A3497AA4F}"/>
              </a:ext>
            </a:extLst>
          </p:cNvPr>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101" name="TextBox 100">
            <a:extLst>
              <a:ext uri="{FF2B5EF4-FFF2-40B4-BE49-F238E27FC236}">
                <a16:creationId xmlns:a16="http://schemas.microsoft.com/office/drawing/2014/main" id="{40D5C0A5-C7A1-F949-81D4-75C0C7E50FDC}"/>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
        <p:nvSpPr>
          <p:cNvPr id="104" name="TextBox 103">
            <a:extLst>
              <a:ext uri="{FF2B5EF4-FFF2-40B4-BE49-F238E27FC236}">
                <a16:creationId xmlns:a16="http://schemas.microsoft.com/office/drawing/2014/main" id="{B00B3A79-0EBC-9548-ABD3-2FF6B4E7FF42}"/>
              </a:ext>
            </a:extLst>
          </p:cNvPr>
          <p:cNvSpPr txBox="1"/>
          <p:nvPr/>
        </p:nvSpPr>
        <p:spPr>
          <a:xfrm>
            <a:off x="344947" y="1488430"/>
            <a:ext cx="1440844" cy="461665"/>
          </a:xfrm>
          <a:prstGeom prst="rect">
            <a:avLst/>
          </a:prstGeom>
          <a:noFill/>
        </p:spPr>
        <p:txBody>
          <a:bodyPr wrap="none" rtlCol="0">
            <a:spAutoFit/>
          </a:bodyPr>
          <a:lstStyle/>
          <a:p>
            <a:r>
              <a:rPr lang="en-US" sz="2400" dirty="0"/>
              <a:t>Reference</a:t>
            </a:r>
          </a:p>
        </p:txBody>
      </p:sp>
      <p:sp>
        <p:nvSpPr>
          <p:cNvPr id="106" name="TextBox 105">
            <a:extLst>
              <a:ext uri="{FF2B5EF4-FFF2-40B4-BE49-F238E27FC236}">
                <a16:creationId xmlns:a16="http://schemas.microsoft.com/office/drawing/2014/main" id="{8CB1B2DC-2591-274D-BCA7-77D62450927D}"/>
              </a:ext>
            </a:extLst>
          </p:cNvPr>
          <p:cNvSpPr txBox="1"/>
          <p:nvPr/>
        </p:nvSpPr>
        <p:spPr>
          <a:xfrm>
            <a:off x="364684" y="2854512"/>
            <a:ext cx="1394292" cy="461665"/>
          </a:xfrm>
          <a:prstGeom prst="rect">
            <a:avLst/>
          </a:prstGeom>
          <a:noFill/>
        </p:spPr>
        <p:txBody>
          <a:bodyPr wrap="none" rtlCol="0">
            <a:spAutoFit/>
          </a:bodyPr>
          <a:lstStyle/>
          <a:p>
            <a:r>
              <a:rPr lang="en-US" sz="2400" dirty="0"/>
              <a:t>BWT data</a:t>
            </a:r>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searching</a:t>
            </a:r>
          </a:p>
        </p:txBody>
      </p:sp>
      <p:sp>
        <p:nvSpPr>
          <p:cNvPr id="4" name="Rounded Rectangle 3"/>
          <p:cNvSpPr/>
          <p:nvPr/>
        </p:nvSpPr>
        <p:spPr>
          <a:xfrm>
            <a:off x="1809125" y="1655209"/>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5" y="2984487"/>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p:cNvSpPr/>
          <p:nvPr/>
        </p:nvSpPr>
        <p:spPr>
          <a:xfrm>
            <a:off x="2926149" y="2865955"/>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8159816" y="2865955"/>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3373745" y="1536676"/>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561985" y="1536676"/>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997265" y="1536676"/>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2156105" y="1536676"/>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522455" y="2865955"/>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4100838" y="2865955"/>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4234289"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4003306"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776382"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520778" y="3782473"/>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344947" y="1493985"/>
            <a:ext cx="1440844" cy="461665"/>
          </a:xfrm>
          <a:prstGeom prst="rect">
            <a:avLst/>
          </a:prstGeom>
          <a:noFill/>
        </p:spPr>
        <p:txBody>
          <a:bodyPr wrap="none" rtlCol="0">
            <a:spAutoFit/>
          </a:bodyPr>
          <a:lstStyle/>
          <a:p>
            <a:r>
              <a:rPr lang="en-US" sz="2400" dirty="0"/>
              <a:t>Reference</a:t>
            </a:r>
          </a:p>
        </p:txBody>
      </p:sp>
      <p:sp>
        <p:nvSpPr>
          <p:cNvPr id="103" name="TextBox 102"/>
          <p:cNvSpPr txBox="1"/>
          <p:nvPr/>
        </p:nvSpPr>
        <p:spPr>
          <a:xfrm>
            <a:off x="422626" y="2816829"/>
            <a:ext cx="1394292" cy="461665"/>
          </a:xfrm>
          <a:prstGeom prst="rect">
            <a:avLst/>
          </a:prstGeom>
          <a:noFill/>
        </p:spPr>
        <p:txBody>
          <a:bodyPr wrap="none" rtlCol="0">
            <a:spAutoFit/>
          </a:bodyPr>
          <a:lstStyle/>
          <a:p>
            <a:r>
              <a:rPr lang="en-US" sz="2400" dirty="0"/>
              <a:t>BWT data</a:t>
            </a:r>
          </a:p>
        </p:txBody>
      </p:sp>
      <p:sp>
        <p:nvSpPr>
          <p:cNvPr id="37" name="TextBox 36"/>
          <p:cNvSpPr txBox="1"/>
          <p:nvPr/>
        </p:nvSpPr>
        <p:spPr>
          <a:xfrm>
            <a:off x="2919010" y="3796773"/>
            <a:ext cx="538930" cy="523220"/>
          </a:xfrm>
          <a:prstGeom prst="rect">
            <a:avLst/>
          </a:prstGeom>
          <a:noFill/>
        </p:spPr>
        <p:txBody>
          <a:bodyPr wrap="none" rtlCol="0">
            <a:spAutoFit/>
          </a:bodyPr>
          <a:lstStyle/>
          <a:p>
            <a:r>
              <a:rPr lang="en-US" sz="2800" dirty="0"/>
              <a:t>5’ </a:t>
            </a:r>
          </a:p>
        </p:txBody>
      </p:sp>
      <p:sp>
        <p:nvSpPr>
          <p:cNvPr id="38" name="TextBox 37"/>
          <p:cNvSpPr txBox="1"/>
          <p:nvPr/>
        </p:nvSpPr>
        <p:spPr>
          <a:xfrm>
            <a:off x="5409549" y="3796773"/>
            <a:ext cx="538930" cy="523220"/>
          </a:xfrm>
          <a:prstGeom prst="rect">
            <a:avLst/>
          </a:prstGeom>
          <a:noFill/>
        </p:spPr>
        <p:txBody>
          <a:bodyPr wrap="none" rtlCol="0">
            <a:spAutoFit/>
          </a:bodyPr>
          <a:lstStyle/>
          <a:p>
            <a:r>
              <a:rPr lang="en-US" sz="2800" dirty="0"/>
              <a:t>3’ </a:t>
            </a:r>
          </a:p>
        </p:txBody>
      </p:sp>
      <p:sp>
        <p:nvSpPr>
          <p:cNvPr id="9" name="Slide Number Placeholder 8"/>
          <p:cNvSpPr>
            <a:spLocks noGrp="1"/>
          </p:cNvSpPr>
          <p:nvPr>
            <p:ph type="sldNum" sz="quarter" idx="12"/>
          </p:nvPr>
        </p:nvSpPr>
        <p:spPr/>
        <p:txBody>
          <a:bodyPr/>
          <a:lstStyle/>
          <a:p>
            <a:fld id="{9DA039C4-C5F2-1743-BB7A-5D831266C61E}" type="slidenum">
              <a:rPr lang="en-US" smtClean="0"/>
              <a:t>12</a:t>
            </a:fld>
            <a:endParaRPr lang="en-US"/>
          </a:p>
        </p:txBody>
      </p:sp>
      <p:sp>
        <p:nvSpPr>
          <p:cNvPr id="45" name="TextBox 44">
            <a:extLst>
              <a:ext uri="{FF2B5EF4-FFF2-40B4-BE49-F238E27FC236}">
                <a16:creationId xmlns:a16="http://schemas.microsoft.com/office/drawing/2014/main" id="{A09025C8-9042-5646-B88B-17018264DEBE}"/>
              </a:ext>
            </a:extLst>
          </p:cNvPr>
          <p:cNvSpPr txBox="1"/>
          <p:nvPr/>
        </p:nvSpPr>
        <p:spPr>
          <a:xfrm>
            <a:off x="3438563" y="3775103"/>
            <a:ext cx="2513016" cy="584776"/>
          </a:xfrm>
          <a:prstGeom prst="rect">
            <a:avLst/>
          </a:prstGeom>
          <a:noFill/>
        </p:spPr>
        <p:txBody>
          <a:bodyPr wrap="square" rtlCol="0">
            <a:spAutoFit/>
          </a:bodyPr>
          <a:lstStyle/>
          <a:p>
            <a:r>
              <a:rPr lang="en-US" sz="3200" dirty="0">
                <a:latin typeface="Courier"/>
                <a:cs typeface="Courier"/>
              </a:rPr>
              <a:t>CGTAGCA</a:t>
            </a:r>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0114" y="215673"/>
            <a:ext cx="2146852"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13</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4504" y="96610"/>
            <a:ext cx="2146165" cy="4950279"/>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35059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normAutofit/>
          </a:bodyPr>
          <a:lstStyle/>
          <a:p>
            <a:r>
              <a:rPr lang="en-US" sz="3200" dirty="0"/>
              <a:t>Alignment issues</a:t>
            </a:r>
          </a:p>
        </p:txBody>
      </p:sp>
      <p:sp>
        <p:nvSpPr>
          <p:cNvPr id="3" name="Content Placeholder 2"/>
          <p:cNvSpPr>
            <a:spLocks noGrp="1"/>
          </p:cNvSpPr>
          <p:nvPr>
            <p:ph idx="1"/>
          </p:nvPr>
        </p:nvSpPr>
        <p:spPr>
          <a:xfrm>
            <a:off x="1274233" y="871850"/>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350475"/>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350473"/>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1" y="1907142"/>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195794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40" y="195794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3" y="1661609"/>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1" y="2214637"/>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560025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381269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5" y="203807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5" y="21760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144753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4" y="144741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144741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02164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40" y="100408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054886"/>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9" y="1054886"/>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2" y="75855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055515"/>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1444734"/>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63060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630608"/>
            <a:ext cx="373820"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30" y="131158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40" y="251029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450215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445981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469873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743976"/>
          </a:xfrm>
        </p:spPr>
        <p:txBody>
          <a:bodyPr/>
          <a:lstStyle/>
          <a:p>
            <a:r>
              <a:rPr lang="en-US" dirty="0"/>
              <a:t>BWA: a short-read aligner</a:t>
            </a:r>
          </a:p>
        </p:txBody>
      </p:sp>
      <p:sp>
        <p:nvSpPr>
          <p:cNvPr id="3" name="Content Placeholder 2"/>
          <p:cNvSpPr>
            <a:spLocks noGrp="1"/>
          </p:cNvSpPr>
          <p:nvPr>
            <p:ph idx="1"/>
          </p:nvPr>
        </p:nvSpPr>
        <p:spPr>
          <a:xfrm>
            <a:off x="457200" y="935715"/>
            <a:ext cx="8229600" cy="3831548"/>
          </a:xfrm>
        </p:spPr>
        <p:txBody>
          <a:bodyPr>
            <a:normAutofit/>
          </a:bodyPr>
          <a:lstStyle/>
          <a:p>
            <a:pPr>
              <a:lnSpc>
                <a:spcPct val="120000"/>
              </a:lnSpc>
            </a:pPr>
            <a:r>
              <a:rPr lang="en-US" dirty="0"/>
              <a:t>BWA is a software package for mapping low-divergent sequences against a large reference genome.</a:t>
            </a:r>
          </a:p>
          <a:p>
            <a:pPr>
              <a:lnSpc>
                <a:spcPct val="120000"/>
              </a:lnSpc>
            </a:pPr>
            <a:r>
              <a:rPr lang="en-US" dirty="0"/>
              <a:t>Three algorithms: B</a:t>
            </a:r>
            <a:r>
              <a:rPr lang="en-US" u="sng" dirty="0"/>
              <a:t>WA-backtrack</a:t>
            </a:r>
            <a:r>
              <a:rPr lang="en-US" dirty="0"/>
              <a:t>, </a:t>
            </a:r>
            <a:r>
              <a:rPr lang="en-US" u="sng" dirty="0"/>
              <a:t>BWA-SW</a:t>
            </a:r>
            <a:r>
              <a:rPr lang="en-US" dirty="0"/>
              <a:t> and </a:t>
            </a:r>
            <a:r>
              <a:rPr lang="en-US" u="sng" dirty="0"/>
              <a:t>BWA-MEM</a:t>
            </a:r>
            <a:r>
              <a:rPr lang="en-US" dirty="0"/>
              <a:t>.</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22642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260425" y="5395285"/>
            <a:ext cx="5245227" cy="283029"/>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200" i="1" dirty="0">
                <a:solidFill>
                  <a:srgbClr val="333333"/>
                </a:solidFill>
              </a:rPr>
              <a:t>Bioinformatics</a:t>
            </a:r>
            <a:r>
              <a:rPr lang="en-US" altLang="en-US" sz="1200" dirty="0">
                <a:solidFill>
                  <a:srgbClr val="333333"/>
                </a:solidFill>
              </a:rPr>
              <a:t>, 34:3094–3100, </a:t>
            </a:r>
            <a:r>
              <a:rPr lang="en-US" altLang="en-US" sz="1200" dirty="0">
                <a:solidFill>
                  <a:srgbClr val="333333"/>
                </a:solidFill>
                <a:hlinkClick r:id="rId3"/>
              </a:rPr>
              <a:t>https://doi.org/10.1093/bioinformatics/bty191</a:t>
            </a:r>
            <a:endParaRPr lang="en-US" altLang="en-US" sz="1200" dirty="0">
              <a:solidFill>
                <a:srgbClr val="333333"/>
              </a:solidFill>
            </a:endParaRPr>
          </a:p>
        </p:txBody>
      </p:sp>
      <p:pic>
        <p:nvPicPr>
          <p:cNvPr id="5125" name="New picture"/>
          <p:cNvPicPr/>
          <p:nvPr/>
        </p:nvPicPr>
        <p:blipFill>
          <a:blip r:embed="rId4"/>
          <a:stretch>
            <a:fillRect/>
          </a:stretch>
        </p:blipFill>
        <p:spPr>
          <a:xfrm>
            <a:off x="484065" y="1106344"/>
            <a:ext cx="8328707" cy="3921727"/>
          </a:xfrm>
          <a:prstGeom prst="rect">
            <a:avLst/>
          </a:prstGeom>
        </p:spPr>
      </p:pic>
      <p:sp>
        <p:nvSpPr>
          <p:cNvPr id="3" name="Title 2">
            <a:extLst>
              <a:ext uri="{FF2B5EF4-FFF2-40B4-BE49-F238E27FC236}">
                <a16:creationId xmlns:a16="http://schemas.microsoft.com/office/drawing/2014/main" id="{4BCEF940-0BCF-7244-AD1E-B7E1351C9921}"/>
              </a:ext>
            </a:extLst>
          </p:cNvPr>
          <p:cNvSpPr>
            <a:spLocks noGrp="1"/>
          </p:cNvSpPr>
          <p:nvPr>
            <p:ph type="title"/>
          </p:nvPr>
        </p:nvSpPr>
        <p:spPr>
          <a:xfrm>
            <a:off x="421282" y="75776"/>
            <a:ext cx="8229600" cy="772987"/>
          </a:xfrm>
        </p:spPr>
        <p:txBody>
          <a:bodyPr>
            <a:normAutofit/>
          </a:bodyPr>
          <a:lstStyle/>
          <a:p>
            <a:r>
              <a:rPr lang="en-US" altLang="en-US" sz="3200" dirty="0"/>
              <a:t>bwa, bowtie2, minimap2</a:t>
            </a:r>
            <a:endParaRPr lang="en-US" sz="3200" dirty="0"/>
          </a:p>
        </p:txBody>
      </p:sp>
      <p:sp>
        <p:nvSpPr>
          <p:cNvPr id="2" name="TextBox 1">
            <a:extLst>
              <a:ext uri="{FF2B5EF4-FFF2-40B4-BE49-F238E27FC236}">
                <a16:creationId xmlns:a16="http://schemas.microsoft.com/office/drawing/2014/main" id="{A0A92600-2896-8749-8CED-51B46D36791F}"/>
              </a:ext>
            </a:extLst>
          </p:cNvPr>
          <p:cNvSpPr txBox="1"/>
          <p:nvPr/>
        </p:nvSpPr>
        <p:spPr>
          <a:xfrm>
            <a:off x="5522618" y="846709"/>
            <a:ext cx="3211457" cy="369332"/>
          </a:xfrm>
          <a:prstGeom prst="rect">
            <a:avLst/>
          </a:prstGeom>
          <a:noFill/>
        </p:spPr>
        <p:txBody>
          <a:bodyPr wrap="none" rtlCol="0">
            <a:spAutoFit/>
          </a:bodyPr>
          <a:lstStyle/>
          <a:p>
            <a:r>
              <a:rPr lang="en-US" dirty="0"/>
              <a:t>Short-read alignment evaluation</a:t>
            </a:r>
          </a:p>
        </p:txBody>
      </p:sp>
      <p:sp>
        <p:nvSpPr>
          <p:cNvPr id="6" name="TextBox 5">
            <a:extLst>
              <a:ext uri="{FF2B5EF4-FFF2-40B4-BE49-F238E27FC236}">
                <a16:creationId xmlns:a16="http://schemas.microsoft.com/office/drawing/2014/main" id="{C5B3E6D7-0C32-E945-A321-A0483124C5B5}"/>
              </a:ext>
            </a:extLst>
          </p:cNvPr>
          <p:cNvSpPr txBox="1"/>
          <p:nvPr/>
        </p:nvSpPr>
        <p:spPr>
          <a:xfrm>
            <a:off x="1275301" y="846709"/>
            <a:ext cx="3162469" cy="369332"/>
          </a:xfrm>
          <a:prstGeom prst="rect">
            <a:avLst/>
          </a:prstGeom>
          <a:noFill/>
        </p:spPr>
        <p:txBody>
          <a:bodyPr wrap="none" rtlCol="0">
            <a:spAutoFit/>
          </a:bodyPr>
          <a:lstStyle/>
          <a:p>
            <a:r>
              <a:rPr lang="en-US" dirty="0"/>
              <a:t>Long-read alignment evaluation</a:t>
            </a:r>
          </a:p>
        </p:txBody>
      </p:sp>
      <p:cxnSp>
        <p:nvCxnSpPr>
          <p:cNvPr id="5" name="Straight Connector 4">
            <a:extLst>
              <a:ext uri="{FF2B5EF4-FFF2-40B4-BE49-F238E27FC236}">
                <a16:creationId xmlns:a16="http://schemas.microsoft.com/office/drawing/2014/main" id="{A1A4D607-57B9-B641-B755-C26B74218479}"/>
              </a:ext>
            </a:extLst>
          </p:cNvPr>
          <p:cNvCxnSpPr/>
          <p:nvPr/>
        </p:nvCxnSpPr>
        <p:spPr>
          <a:xfrm>
            <a:off x="5632176" y="1860230"/>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516221BF-22FA-684F-83D9-A7ADF90E1BF2}"/>
              </a:ext>
            </a:extLst>
          </p:cNvPr>
          <p:cNvCxnSpPr/>
          <p:nvPr/>
        </p:nvCxnSpPr>
        <p:spPr>
          <a:xfrm>
            <a:off x="2604055" y="4170304"/>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5269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07818"/>
            <a:ext cx="8229600" cy="704850"/>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1846021"/>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solidFill>
                  <a:schemeClr val="accent2">
                    <a:lumMod val="75000"/>
                  </a:schemeClr>
                </a:solidFill>
                <a:latin typeface="Courier New"/>
                <a:cs typeface="Courier New"/>
              </a:rPr>
              <a:t>ref.fa</a:t>
            </a:r>
            <a:r>
              <a:rPr lang="en-US" dirty="0">
                <a:solidFill>
                  <a:schemeClr val="accent2">
                    <a:lumMod val="75000"/>
                  </a:schemeClr>
                </a:solidFill>
                <a:latin typeface="Courier New"/>
                <a:cs typeface="Courier New"/>
              </a:rPr>
              <a:t> </a:t>
            </a:r>
            <a:r>
              <a:rPr lang="en-US" dirty="0">
                <a:latin typeface="Courier New"/>
                <a:cs typeface="Courier New"/>
              </a:rPr>
              <a:t>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1291929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04879" y="866772"/>
            <a:ext cx="5935134" cy="4070749"/>
          </a:xfrm>
        </p:spPr>
        <p:txBody>
          <a:bodyPr>
            <a:normAutofit lnSpcReduction="10000"/>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b="1" dirty="0">
                <a:solidFill>
                  <a:schemeClr val="accent2">
                    <a:lumMod val="75000"/>
                  </a:schemeClr>
                </a:solidFill>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73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8"/>
            <a:ext cx="8229600" cy="666943"/>
          </a:xfrm>
        </p:spPr>
        <p:txBody>
          <a:bodyPr/>
          <a:lstStyle/>
          <a:p>
            <a:r>
              <a:rPr lang="en-US" dirty="0"/>
              <a:t>Alignment I - review</a:t>
            </a:r>
          </a:p>
        </p:txBody>
      </p:sp>
      <p:sp>
        <p:nvSpPr>
          <p:cNvPr id="3" name="Content Placeholder 2"/>
          <p:cNvSpPr>
            <a:spLocks noGrp="1"/>
          </p:cNvSpPr>
          <p:nvPr>
            <p:ph idx="1"/>
          </p:nvPr>
        </p:nvSpPr>
        <p:spPr>
          <a:xfrm>
            <a:off x="651932" y="1009844"/>
            <a:ext cx="8034868" cy="3894341"/>
          </a:xfrm>
        </p:spPr>
        <p:txBody>
          <a:bodyPr>
            <a:normAutofit/>
          </a:bodyPr>
          <a:lstStyle/>
          <a:p>
            <a:r>
              <a:rPr lang="en-US" dirty="0"/>
              <a:t>The local alignment algorithm, </a:t>
            </a:r>
            <a:r>
              <a:rPr lang="en-US" b="1" dirty="0"/>
              <a:t>Smith–Waterman algorithm</a:t>
            </a:r>
            <a:r>
              <a:rPr lang="en-US" dirty="0"/>
              <a:t>, ensures the best performance on accuracy and the most precise results with respect to its scoring scheme but it is very time-consuming.</a:t>
            </a:r>
          </a:p>
          <a:p>
            <a:r>
              <a:rPr lang="en-US" b="1" dirty="0"/>
              <a:t>BLAST</a:t>
            </a:r>
            <a:r>
              <a:rPr lang="en-US" dirty="0"/>
              <a: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r>
              <a:rPr lang="en-US" dirty="0"/>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039045"/>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1623245"/>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207445"/>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80" y="828979"/>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80" y="1413179"/>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80" y="2010079"/>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145127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140894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60" y="1198311"/>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2400768"/>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4128664"/>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30" y="3860093"/>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30" y="3652659"/>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10" y="3437791"/>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3648420"/>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3690759"/>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1" y="3443625"/>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524933" y="1007403"/>
            <a:ext cx="8094133" cy="3759860"/>
          </a:xfrm>
        </p:spPr>
        <p:txBody>
          <a:bodyPr>
            <a:normAutofit/>
          </a:bodyPr>
          <a:lstStyle/>
          <a:p>
            <a:r>
              <a:rPr lang="en-US" b="1" dirty="0"/>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sequences.</a:t>
            </a:r>
          </a:p>
          <a:p>
            <a:endParaRPr lang="en-US" dirty="0"/>
          </a:p>
          <a:p>
            <a:r>
              <a:rPr lang="en-US" dirty="0"/>
              <a:t>The SAM/BAM format, together with </a:t>
            </a:r>
            <a:r>
              <a:rPr lang="en-US" b="1"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18849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5184" y="817084"/>
            <a:ext cx="5445905" cy="1339084"/>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2156168"/>
            <a:ext cx="7523430" cy="2959514"/>
          </a:xfrm>
          <a:prstGeom prst="rect">
            <a:avLst/>
          </a:prstGeom>
        </p:spPr>
      </p:pic>
      <p:sp>
        <p:nvSpPr>
          <p:cNvPr id="3" name="TextBox 2">
            <a:extLst>
              <a:ext uri="{FF2B5EF4-FFF2-40B4-BE49-F238E27FC236}">
                <a16:creationId xmlns:a16="http://schemas.microsoft.com/office/drawing/2014/main" id="{E5995916-159C-E032-42DB-3318F00B0AFA}"/>
              </a:ext>
            </a:extLst>
          </p:cNvPr>
          <p:cNvSpPr txBox="1"/>
          <p:nvPr/>
        </p:nvSpPr>
        <p:spPr>
          <a:xfrm>
            <a:off x="4034370" y="1215963"/>
            <a:ext cx="365610" cy="430887"/>
          </a:xfrm>
          <a:prstGeom prst="rect">
            <a:avLst/>
          </a:prstGeom>
          <a:solidFill>
            <a:schemeClr val="bg1"/>
          </a:solidFill>
        </p:spPr>
        <p:txBody>
          <a:bodyPr wrap="square" lIns="0" tIns="0" rIns="0" bIns="0" rtlCol="0">
            <a:spAutoFit/>
          </a:bodyPr>
          <a:lstStyle/>
          <a:p>
            <a:pPr algn="ctr"/>
            <a:r>
              <a:rPr lang="en-US" sz="2800" b="1" dirty="0">
                <a:solidFill>
                  <a:srgbClr val="FF0000"/>
                </a:solidFill>
              </a:rPr>
              <a:t>17</a:t>
            </a:r>
          </a:p>
        </p:txBody>
      </p:sp>
      <p:sp>
        <p:nvSpPr>
          <p:cNvPr id="7" name="TextBox 6">
            <a:extLst>
              <a:ext uri="{FF2B5EF4-FFF2-40B4-BE49-F238E27FC236}">
                <a16:creationId xmlns:a16="http://schemas.microsoft.com/office/drawing/2014/main" id="{9BDB8488-5DAD-4885-D145-823CA3BAE511}"/>
              </a:ext>
            </a:extLst>
          </p:cNvPr>
          <p:cNvSpPr txBox="1"/>
          <p:nvPr/>
        </p:nvSpPr>
        <p:spPr>
          <a:xfrm>
            <a:off x="1717232" y="1814710"/>
            <a:ext cx="915635" cy="430887"/>
          </a:xfrm>
          <a:prstGeom prst="rect">
            <a:avLst/>
          </a:prstGeom>
          <a:solidFill>
            <a:schemeClr val="bg1"/>
          </a:solidFill>
        </p:spPr>
        <p:txBody>
          <a:bodyPr wrap="square" lIns="0" tIns="0" rIns="0" bIns="0" rtlCol="0">
            <a:spAutoFit/>
          </a:bodyPr>
          <a:lstStyle>
            <a:defPPr>
              <a:defRPr lang="en-US"/>
            </a:defPPr>
            <a:lvl1pPr algn="ctr">
              <a:defRPr sz="2800" b="1">
                <a:solidFill>
                  <a:srgbClr val="FF0000"/>
                </a:solidFill>
              </a:defRPr>
            </a:lvl1pPr>
          </a:lstStyle>
          <a:p>
            <a:r>
              <a:rPr lang="en-US" dirty="0"/>
              <a:t>2025</a:t>
            </a:r>
          </a:p>
        </p:txBody>
      </p:sp>
    </p:spTree>
    <p:extLst>
      <p:ext uri="{BB962C8B-B14F-4D97-AF65-F5344CB8AC3E}">
        <p14:creationId xmlns:p14="http://schemas.microsoft.com/office/powerpoint/2010/main" val="1955395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3901-91C4-AF40-81B3-A7982A99F371}"/>
              </a:ext>
            </a:extLst>
          </p:cNvPr>
          <p:cNvSpPr>
            <a:spLocks noGrp="1"/>
          </p:cNvSpPr>
          <p:nvPr>
            <p:ph type="title"/>
          </p:nvPr>
        </p:nvSpPr>
        <p:spPr/>
        <p:txBody>
          <a:bodyPr/>
          <a:lstStyle/>
          <a:p>
            <a:r>
              <a:rPr lang="en-US" dirty="0"/>
              <a:t>Examples of SAM alignments</a:t>
            </a:r>
          </a:p>
        </p:txBody>
      </p:sp>
      <p:sp>
        <p:nvSpPr>
          <p:cNvPr id="3" name="Content Placeholder 2">
            <a:extLst>
              <a:ext uri="{FF2B5EF4-FFF2-40B4-BE49-F238E27FC236}">
                <a16:creationId xmlns:a16="http://schemas.microsoft.com/office/drawing/2014/main" id="{CF0FC7A3-40FE-3946-863E-ABC33E0CB5CC}"/>
              </a:ext>
            </a:extLst>
          </p:cNvPr>
          <p:cNvSpPr>
            <a:spLocks noGrp="1"/>
          </p:cNvSpPr>
          <p:nvPr>
            <p:ph idx="1"/>
          </p:nvPr>
        </p:nvSpPr>
        <p:spPr>
          <a:xfrm>
            <a:off x="457200" y="761754"/>
            <a:ext cx="8229600" cy="4273102"/>
          </a:xfrm>
        </p:spPr>
        <p:txBody>
          <a:bodyPr>
            <a:noAutofit/>
          </a:bodyPr>
          <a:lstStyle/>
          <a:p>
            <a:pPr marL="0" indent="0">
              <a:lnSpc>
                <a:spcPct val="90000"/>
              </a:lnSpc>
              <a:buNone/>
            </a:pPr>
            <a:r>
              <a:rPr lang="en-US" sz="1400" dirty="0">
                <a:solidFill>
                  <a:schemeClr val="accent6">
                    <a:lumMod val="75000"/>
                  </a:schemeClr>
                </a:solidFill>
              </a:rPr>
              <a:t>@SQ SN:1 LN:307041717</a:t>
            </a:r>
          </a:p>
          <a:p>
            <a:pPr marL="0" indent="0">
              <a:lnSpc>
                <a:spcPct val="90000"/>
              </a:lnSpc>
              <a:buNone/>
            </a:pPr>
            <a:r>
              <a:rPr lang="en-US" sz="1400" dirty="0">
                <a:solidFill>
                  <a:schemeClr val="accent6">
                    <a:lumMod val="75000"/>
                  </a:schemeClr>
                </a:solidFill>
              </a:rPr>
              <a:t>@SQ SN:2 LN:244442276</a:t>
            </a:r>
          </a:p>
          <a:p>
            <a:pPr marL="0" indent="0">
              <a:lnSpc>
                <a:spcPct val="90000"/>
              </a:lnSpc>
              <a:buNone/>
            </a:pPr>
            <a:r>
              <a:rPr lang="en-US" sz="1400" dirty="0">
                <a:solidFill>
                  <a:schemeClr val="accent6">
                    <a:lumMod val="75000"/>
                  </a:schemeClr>
                </a:solidFill>
              </a:rPr>
              <a:t>…</a:t>
            </a:r>
          </a:p>
          <a:p>
            <a:pPr marL="0" indent="0">
              <a:lnSpc>
                <a:spcPct val="90000"/>
              </a:lnSpc>
              <a:buNone/>
            </a:pPr>
            <a:r>
              <a:rPr lang="en-US" sz="1400" dirty="0">
                <a:solidFill>
                  <a:schemeClr val="accent4">
                    <a:lumMod val="75000"/>
                  </a:schemeClr>
                </a:solidFill>
              </a:rPr>
              <a:t>HISEQ:446:C9KP3ANXX:3:1102:8028:81847 99 1 162 40 63M1I61M = 285 234 AATGGTCGTTCATGGCTATTTTCGACAAAAATGGGGGTTGTGTGGCAATTGATCATCGACCAGAAGCTCATACACCTCACCCCACATATGTTTCCTTGCCATAGATCACATTCTTGGATTTCTGG BBCBBGDEGGGGGG&gt;FGGGGGGGGGFGGGGGEGEGGG9C&lt;FGGGDGBGGGGGGGFG&gt;@GGGDGGGGC@GDGGGG0CG&gt;GBG0&lt;CCGGGGGFGGGCFGC0CCGGGG=8800:8@CDD/88@C8DDG NM:i:2 MD:Z:46C77 AS:i:112 XS:i:112 RG:Z:A188-1</a:t>
            </a:r>
          </a:p>
          <a:p>
            <a:pPr marL="0" indent="0">
              <a:lnSpc>
                <a:spcPct val="90000"/>
              </a:lnSpc>
              <a:buNone/>
            </a:pPr>
            <a:r>
              <a:rPr lang="en-US" sz="1400" dirty="0">
                <a:solidFill>
                  <a:schemeClr val="tx1">
                    <a:lumMod val="50000"/>
                    <a:lumOff val="50000"/>
                  </a:schemeClr>
                </a:solidFill>
              </a:rPr>
              <a:t>HISEQ:446:C9KP3ANXX:3:1305:17136:31643 99 1 205 40 20M1I104M = 379 252 GGCCACTGATCATCGACCAGAAGCTCATACACCTCACCCCACATATGTTTCCTTGCCATAGATCACATTCTTGGATTTCTGGTGGAGACCATTTCTTGGTCAAAAATCCGTAGGTGTTAGCCTTC CCCCCGGGGGGGGGGGGGGGGGGGGGGGGGGGGGGGGGGGGGGGGGGGGGGGGGGGGGGGGGGGGGGGGGGGGGGGGGGGGCFF/::FGGGGG00&gt;0FGGGGGGFBFGBCGGD&lt;F&gt;FGGEG=G88 NM:i:2 MD:Z:5T118 AS:i:112 XS:i:112 RG:Z:A188-1</a:t>
            </a:r>
          </a:p>
          <a:p>
            <a:pPr marL="0" indent="0">
              <a:lnSpc>
                <a:spcPct val="90000"/>
              </a:lnSpc>
              <a:buNone/>
            </a:pPr>
            <a:r>
              <a:rPr lang="en-US" sz="1400" dirty="0">
                <a:solidFill>
                  <a:schemeClr val="accent2">
                    <a:lumMod val="75000"/>
                  </a:schemeClr>
                </a:solidFill>
              </a:rPr>
              <a:t>HISEQ:446:C9KP3ANXX:3:1202:12503:18962 163 1 464 40 125M = 586 247 GTGGAGACCATTTCTTGGTCAAAAATCCGTAGGTGCTAGCCTTCGGTATTATTGAAAATGGTCGTTCATGGCTATTTTCGACAAAATGGGGGTTGGGTGGCAATTGATCATCGACCAGAGGCTCA BBCCCGGGGGGGGGGGGGGGGGGGGGGGGGGGGGGGGGGGGGGGGGGGGGGGGGGGGGGGGGGGGGGGCGFBDF&gt;11&lt;&lt;E0/=C0:00=DGG&lt;.&lt;.;CCCBG@0FF=F86EDDDDCG&lt;DD@B668 NM:i:3 MD:Z:35T59T5C23 AS:i:110 XS:i:115 RG:Z:A188-1</a:t>
            </a:r>
          </a:p>
          <a:p>
            <a:pPr marL="0" indent="0">
              <a:lnSpc>
                <a:spcPct val="90000"/>
              </a:lnSpc>
              <a:buNone/>
            </a:pPr>
            <a:endParaRPr lang="en-US" sz="1400" dirty="0"/>
          </a:p>
        </p:txBody>
      </p:sp>
      <p:sp>
        <p:nvSpPr>
          <p:cNvPr id="4" name="Slide Number Placeholder 3">
            <a:extLst>
              <a:ext uri="{FF2B5EF4-FFF2-40B4-BE49-F238E27FC236}">
                <a16:creationId xmlns:a16="http://schemas.microsoft.com/office/drawing/2014/main" id="{B70038D8-57FB-3543-B829-21E82F1A79E0}"/>
              </a:ext>
            </a:extLst>
          </p:cNvPr>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1192871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969114" y="1101799"/>
            <a:ext cx="7205771" cy="3616803"/>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sp>
        <p:nvSpPr>
          <p:cNvPr id="5" name="Rectangle 4">
            <a:extLst>
              <a:ext uri="{FF2B5EF4-FFF2-40B4-BE49-F238E27FC236}">
                <a16:creationId xmlns:a16="http://schemas.microsoft.com/office/drawing/2014/main" id="{328F36B7-B70D-6543-AB75-26111DB14B81}"/>
              </a:ext>
            </a:extLst>
          </p:cNvPr>
          <p:cNvSpPr/>
          <p:nvPr/>
        </p:nvSpPr>
        <p:spPr>
          <a:xfrm>
            <a:off x="2486024" y="3620186"/>
            <a:ext cx="4572000" cy="830997"/>
          </a:xfrm>
          <a:prstGeom prst="rect">
            <a:avLst/>
          </a:prstGeom>
        </p:spPr>
        <p:txBody>
          <a:bodyPr>
            <a:spAutoFit/>
          </a:bodyPr>
          <a:lstStyle/>
          <a:p>
            <a:r>
              <a:rPr lang="en-US" sz="2400" dirty="0">
                <a:solidFill>
                  <a:schemeClr val="accent6">
                    <a:lumMod val="75000"/>
                  </a:schemeClr>
                </a:solidFill>
              </a:rPr>
              <a:t>@SQ SN:1 LN:307041717</a:t>
            </a:r>
          </a:p>
          <a:p>
            <a:r>
              <a:rPr lang="en-US" sz="2400" dirty="0">
                <a:solidFill>
                  <a:schemeClr val="accent6">
                    <a:lumMod val="75000"/>
                  </a:schemeClr>
                </a:solidFill>
              </a:rPr>
              <a:t>@SQ SN:2 LN:244442276</a:t>
            </a:r>
          </a:p>
        </p:txBody>
      </p:sp>
    </p:spTree>
    <p:extLst>
      <p:ext uri="{BB962C8B-B14F-4D97-AF65-F5344CB8AC3E}">
        <p14:creationId xmlns:p14="http://schemas.microsoft.com/office/powerpoint/2010/main" val="4281052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1661"/>
            <a:ext cx="8229600" cy="579740"/>
          </a:xfrm>
        </p:spPr>
        <p:txBody>
          <a:bodyPr>
            <a:normAutofit/>
          </a:bodyPr>
          <a:lstStyle/>
          <a:p>
            <a:r>
              <a:rPr lang="en-US" dirty="0"/>
              <a:t>SAM section 2: the alignment section</a:t>
            </a:r>
          </a:p>
        </p:txBody>
      </p:sp>
      <p:sp>
        <p:nvSpPr>
          <p:cNvPr id="6" name="Oval 5"/>
          <p:cNvSpPr/>
          <p:nvPr/>
        </p:nvSpPr>
        <p:spPr>
          <a:xfrm>
            <a:off x="1945445" y="2670281"/>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45445" y="362502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45445" y="3378152"/>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1033581721"/>
              </p:ext>
            </p:extLst>
          </p:nvPr>
        </p:nvGraphicFramePr>
        <p:xfrm>
          <a:off x="457200" y="1993693"/>
          <a:ext cx="5996412" cy="2998146"/>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297268">
                  <a:extLst>
                    <a:ext uri="{9D8B030D-6E8A-4147-A177-3AD203B41FA5}">
                      <a16:colId xmlns:a16="http://schemas.microsoft.com/office/drawing/2014/main" val="20002"/>
                    </a:ext>
                  </a:extLst>
                </a:gridCol>
              </a:tblGrid>
              <a:tr h="384513">
                <a:tc>
                  <a:txBody>
                    <a:bodyPr/>
                    <a:lstStyle/>
                    <a:p>
                      <a:pPr algn="ctr" fontAlgn="b"/>
                      <a:r>
                        <a:rPr lang="en-US" sz="14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37603">
                <a:tc>
                  <a:txBody>
                    <a:bodyPr/>
                    <a:lstStyle/>
                    <a:p>
                      <a:pPr algn="ctr" fontAlgn="b"/>
                      <a:r>
                        <a:rPr lang="en-US" sz="14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37603">
                <a:tc>
                  <a:txBody>
                    <a:bodyPr/>
                    <a:lstStyle/>
                    <a:p>
                      <a:pPr algn="ctr" fontAlgn="b"/>
                      <a:r>
                        <a:rPr lang="en-US" sz="14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37603">
                <a:tc>
                  <a:txBody>
                    <a:bodyPr/>
                    <a:lstStyle/>
                    <a:p>
                      <a:pPr algn="ctr" fontAlgn="b"/>
                      <a:r>
                        <a:rPr lang="en-US" sz="14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37603">
                <a:tc>
                  <a:txBody>
                    <a:bodyPr/>
                    <a:lstStyle/>
                    <a:p>
                      <a:pPr algn="ctr" fontAlgn="b"/>
                      <a:r>
                        <a:rPr lang="en-US" sz="14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a:t>
                      </a:r>
                      <a:r>
                        <a:rPr lang="en-US" sz="1400" b="0" i="0" u="none" strike="noStrike" dirty="0" err="1">
                          <a:solidFill>
                            <a:srgbClr val="000000"/>
                          </a:solidFill>
                          <a:effectLst/>
                          <a:latin typeface="Calibri"/>
                        </a:rPr>
                        <a:t>POSition</a:t>
                      </a:r>
                      <a:r>
                        <a:rPr lang="en-US" sz="14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37603">
                <a:tc>
                  <a:txBody>
                    <a:bodyPr/>
                    <a:lstStyle/>
                    <a:p>
                      <a:pPr algn="ctr" fontAlgn="b"/>
                      <a:r>
                        <a:rPr lang="en-US" sz="14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err="1">
                          <a:solidFill>
                            <a:srgbClr val="000000"/>
                          </a:solidFill>
                          <a:effectLst/>
                          <a:latin typeface="Calibri"/>
                        </a:rPr>
                        <a:t>MAPping</a:t>
                      </a:r>
                      <a:r>
                        <a:rPr lang="en-US" sz="1400" b="0" i="0" u="none" strike="noStrike" dirty="0">
                          <a:solidFill>
                            <a:srgbClr val="000000"/>
                          </a:solidFill>
                          <a:effectLst/>
                          <a:latin typeface="Calibri"/>
                        </a:rPr>
                        <a:t> Quality (</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37603">
                <a:tc>
                  <a:txBody>
                    <a:bodyPr/>
                    <a:lstStyle/>
                    <a:p>
                      <a:pPr algn="ctr" fontAlgn="b"/>
                      <a:r>
                        <a:rPr lang="en-US" sz="14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37603">
                <a:tc>
                  <a:txBody>
                    <a:bodyPr/>
                    <a:lstStyle/>
                    <a:p>
                      <a:pPr algn="ctr" fontAlgn="b"/>
                      <a:r>
                        <a:rPr lang="en-US" sz="14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Mate Reference </a:t>
                      </a:r>
                      <a:r>
                        <a:rPr lang="en-US" sz="1400" b="0" i="0" u="none" strike="noStrike" dirty="0" err="1">
                          <a:solidFill>
                            <a:srgbClr val="000000"/>
                          </a:solidFill>
                          <a:effectLst/>
                          <a:latin typeface="Calibri"/>
                        </a:rPr>
                        <a:t>NaMe</a:t>
                      </a:r>
                      <a:r>
                        <a:rPr lang="en-US" sz="14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37603">
                <a:tc>
                  <a:txBody>
                    <a:bodyPr/>
                    <a:lstStyle/>
                    <a:p>
                      <a:pPr algn="ctr" fontAlgn="b"/>
                      <a:r>
                        <a:rPr lang="en-US" sz="14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1-Based leftmost Mate </a:t>
                      </a:r>
                      <a:r>
                        <a:rPr lang="en-US" sz="1400" b="0" i="0" u="none" strike="noStrike" dirty="0" err="1">
                          <a:solidFill>
                            <a:srgbClr val="000000"/>
                          </a:solidFill>
                          <a:effectLst/>
                          <a:latin typeface="Calibri"/>
                        </a:rPr>
                        <a:t>POSition</a:t>
                      </a:r>
                      <a:endParaRPr lang="en-US" sz="14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37603">
                <a:tc>
                  <a:txBody>
                    <a:bodyPr/>
                    <a:lstStyle/>
                    <a:p>
                      <a:pPr algn="ctr" fontAlgn="b"/>
                      <a:r>
                        <a:rPr lang="en-US" sz="14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37603">
                <a:tc>
                  <a:txBody>
                    <a:bodyPr/>
                    <a:lstStyle/>
                    <a:p>
                      <a:pPr algn="ctr" fontAlgn="b"/>
                      <a:r>
                        <a:rPr lang="en-US" sz="14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SEQuence</a:t>
                      </a:r>
                      <a:r>
                        <a:rPr lang="en-US" sz="14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37603">
                <a:tc>
                  <a:txBody>
                    <a:bodyPr/>
                    <a:lstStyle/>
                    <a:p>
                      <a:pPr algn="ctr" fontAlgn="b"/>
                      <a:r>
                        <a:rPr lang="en-US" sz="14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400" b="0" i="0" u="none" strike="noStrike" dirty="0">
                          <a:solidFill>
                            <a:srgbClr val="000000"/>
                          </a:solidFill>
                          <a:effectLst/>
                          <a:latin typeface="Calibri"/>
                        </a:rPr>
                        <a:t>Query </a:t>
                      </a:r>
                      <a:r>
                        <a:rPr lang="en-US" sz="1400" b="0" i="0" u="none" strike="noStrike" dirty="0" err="1">
                          <a:solidFill>
                            <a:srgbClr val="000000"/>
                          </a:solidFill>
                          <a:effectLst/>
                          <a:latin typeface="Calibri"/>
                        </a:rPr>
                        <a:t>QUALity</a:t>
                      </a:r>
                      <a:r>
                        <a:rPr lang="en-US" sz="1400" b="0" i="0" u="none" strike="noStrike" dirty="0">
                          <a:solidFill>
                            <a:srgbClr val="000000"/>
                          </a:solidFill>
                          <a:effectLst/>
                          <a:latin typeface="Calibri"/>
                        </a:rPr>
                        <a:t> (ASCII-33=</a:t>
                      </a:r>
                      <a:r>
                        <a:rPr lang="en-US" sz="1400" b="0" i="0" u="none" strike="noStrike" dirty="0" err="1">
                          <a:solidFill>
                            <a:srgbClr val="000000"/>
                          </a:solidFill>
                          <a:effectLst/>
                          <a:latin typeface="Calibri"/>
                        </a:rPr>
                        <a:t>Phred</a:t>
                      </a:r>
                      <a:r>
                        <a:rPr lang="en-US" sz="14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181069" y="696160"/>
            <a:ext cx="8754934" cy="461665"/>
          </a:xfrm>
          <a:prstGeom prst="rect">
            <a:avLst/>
          </a:prstGeom>
          <a:noFill/>
        </p:spPr>
        <p:txBody>
          <a:bodyPr wrap="square" rtlCol="0">
            <a:spAutoFit/>
          </a:bodyPr>
          <a:lstStyle/>
          <a:p>
            <a:r>
              <a:rPr lang="en-US" sz="2400" dirty="0"/>
              <a:t>In SAM, each alignment has 11 mandatory fields and optional fields.</a:t>
            </a:r>
          </a:p>
        </p:txBody>
      </p:sp>
      <p:sp>
        <p:nvSpPr>
          <p:cNvPr id="9" name="Rectangle 8"/>
          <p:cNvSpPr/>
          <p:nvPr/>
        </p:nvSpPr>
        <p:spPr>
          <a:xfrm>
            <a:off x="217281" y="1194387"/>
            <a:ext cx="8382000" cy="707886"/>
          </a:xfrm>
          <a:prstGeom prst="rect">
            <a:avLst/>
          </a:prstGeom>
        </p:spPr>
        <p:txBody>
          <a:bodyPr wrap="square">
            <a:spAutoFit/>
          </a:bodyPr>
          <a:lstStyle/>
          <a:p>
            <a:r>
              <a:rPr lang="en-US" sz="1000" dirty="0">
                <a:highlight>
                  <a:srgbClr val="FFFF00"/>
                </a:highlight>
                <a:latin typeface="Courier"/>
                <a:cs typeface="Courier"/>
              </a:rPr>
              <a:t>EAS600_70:5:1:3215:930	99	REF	2767401	60	100M	=	2767797	498	NTGATATTAACTTGTCCAATATGATCAAATAGCATTAACCCCCCCTCACAACGTCCTGCATAGGGAACACGTTTTCCCCTGTGCACCCACGACTAAATTT	!++*+87777@@@@@@@@@@@@@@@@@@@@&lt;::&lt;&lt;99989::32222298&amp;)--28888589179@@@@@##############################</a:t>
            </a:r>
            <a:r>
              <a:rPr lang="en-US" sz="1000" dirty="0">
                <a:latin typeface="Courier"/>
                <a:cs typeface="Courier"/>
              </a:rPr>
              <a:t>	</a:t>
            </a:r>
            <a:r>
              <a:rPr lang="en-US" sz="1000" dirty="0">
                <a:solidFill>
                  <a:schemeClr val="bg1">
                    <a:lumMod val="65000"/>
                  </a:schemeClr>
                </a:solidFill>
                <a:latin typeface="Courier"/>
                <a:cs typeface="Courier"/>
              </a:rPr>
              <a:t>NM:i:1	MD:Z:0A99	AS:i:99	XS:i:0</a:t>
            </a:r>
          </a:p>
        </p:txBody>
      </p:sp>
      <p:sp>
        <p:nvSpPr>
          <p:cNvPr id="10" name="TextBox 9"/>
          <p:cNvSpPr txBox="1"/>
          <p:nvPr/>
        </p:nvSpPr>
        <p:spPr>
          <a:xfrm>
            <a:off x="6483988" y="2328668"/>
            <a:ext cx="2343141" cy="2719206"/>
          </a:xfrm>
          <a:prstGeom prst="rect">
            <a:avLst/>
          </a:prstGeom>
          <a:noFill/>
        </p:spPr>
        <p:txBody>
          <a:bodyPr wrap="square" rtlCol="0">
            <a:spAutoFit/>
          </a:bodyPr>
          <a:lstStyle/>
          <a:p>
            <a:pPr>
              <a:lnSpc>
                <a:spcPct val="130000"/>
              </a:lnSpc>
            </a:pPr>
            <a:r>
              <a:rPr lang="en-US" sz="1200" dirty="0">
                <a:latin typeface="Courier"/>
                <a:cs typeface="Courier"/>
              </a:rPr>
              <a:t>EAS600_70:5:1:3215:930</a:t>
            </a:r>
          </a:p>
          <a:p>
            <a:pPr>
              <a:lnSpc>
                <a:spcPct val="130000"/>
              </a:lnSpc>
            </a:pPr>
            <a:r>
              <a:rPr lang="en-US" sz="1200" dirty="0">
                <a:latin typeface="Courier"/>
                <a:cs typeface="Courier"/>
              </a:rPr>
              <a:t>99</a:t>
            </a:r>
          </a:p>
          <a:p>
            <a:pPr>
              <a:lnSpc>
                <a:spcPct val="130000"/>
              </a:lnSpc>
            </a:pPr>
            <a:r>
              <a:rPr lang="en-US" sz="1200" dirty="0">
                <a:latin typeface="Courier"/>
                <a:cs typeface="Courier"/>
              </a:rPr>
              <a:t>REF</a:t>
            </a:r>
          </a:p>
          <a:p>
            <a:pPr>
              <a:lnSpc>
                <a:spcPct val="130000"/>
              </a:lnSpc>
            </a:pPr>
            <a:r>
              <a:rPr lang="en-US" sz="1200" dirty="0">
                <a:latin typeface="Courier"/>
                <a:cs typeface="Courier"/>
              </a:rPr>
              <a:t>2767401</a:t>
            </a:r>
          </a:p>
          <a:p>
            <a:pPr>
              <a:lnSpc>
                <a:spcPct val="130000"/>
              </a:lnSpc>
            </a:pPr>
            <a:r>
              <a:rPr lang="en-US" sz="1200" dirty="0">
                <a:latin typeface="Courier"/>
                <a:cs typeface="Courier"/>
              </a:rPr>
              <a:t>60</a:t>
            </a:r>
          </a:p>
          <a:p>
            <a:pPr>
              <a:lnSpc>
                <a:spcPct val="130000"/>
              </a:lnSpc>
            </a:pPr>
            <a:r>
              <a:rPr lang="en-US" sz="1200" dirty="0">
                <a:latin typeface="Courier"/>
                <a:cs typeface="Courier"/>
              </a:rPr>
              <a:t>100M</a:t>
            </a:r>
          </a:p>
          <a:p>
            <a:pPr>
              <a:lnSpc>
                <a:spcPct val="130000"/>
              </a:lnSpc>
            </a:pPr>
            <a:r>
              <a:rPr lang="en-US" sz="1200" dirty="0">
                <a:latin typeface="Courier"/>
                <a:cs typeface="Courier"/>
              </a:rPr>
              <a:t>=</a:t>
            </a:r>
          </a:p>
          <a:p>
            <a:pPr>
              <a:lnSpc>
                <a:spcPct val="130000"/>
              </a:lnSpc>
            </a:pPr>
            <a:r>
              <a:rPr lang="en-US" sz="1200" dirty="0">
                <a:latin typeface="Courier"/>
                <a:cs typeface="Courier"/>
              </a:rPr>
              <a:t>2767797</a:t>
            </a:r>
          </a:p>
          <a:p>
            <a:pPr>
              <a:lnSpc>
                <a:spcPct val="130000"/>
              </a:lnSpc>
            </a:pPr>
            <a:r>
              <a:rPr lang="en-US" sz="1200" dirty="0">
                <a:latin typeface="Courier"/>
                <a:cs typeface="Courier"/>
              </a:rPr>
              <a:t>498</a:t>
            </a:r>
          </a:p>
          <a:p>
            <a:pPr>
              <a:lnSpc>
                <a:spcPct val="130000"/>
              </a:lnSpc>
            </a:pPr>
            <a:r>
              <a:rPr lang="en-US" sz="1200" dirty="0">
                <a:latin typeface="Courier"/>
                <a:cs typeface="Courier"/>
              </a:rPr>
              <a:t>NTGATA…</a:t>
            </a:r>
          </a:p>
          <a:p>
            <a:pPr>
              <a:lnSpc>
                <a:spcPct val="130000"/>
              </a:lnSpc>
            </a:pPr>
            <a:r>
              <a:rPr lang="en-US" sz="1200" dirty="0">
                <a:latin typeface="Courier"/>
                <a:cs typeface="Courier"/>
              </a:rPr>
              <a:t>!++*+8…</a:t>
            </a:r>
            <a:endParaRPr lang="en-US" sz="1200" dirty="0"/>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080112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575427" y="4249132"/>
            <a:ext cx="5040804" cy="707886"/>
          </a:xfrm>
          <a:prstGeom prst="rect">
            <a:avLst/>
          </a:prstGeom>
          <a:noFill/>
        </p:spPr>
        <p:txBody>
          <a:bodyPr wrap="none" rtlCol="0">
            <a:spAutoFit/>
          </a:bodyPr>
          <a:lstStyle/>
          <a:p>
            <a:r>
              <a:rPr lang="en-US" sz="2000" dirty="0"/>
              <a:t>16				Reverse complemented</a:t>
            </a:r>
          </a:p>
          <a:p>
            <a:r>
              <a:rPr lang="en-US" sz="20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781149286"/>
              </p:ext>
            </p:extLst>
          </p:nvPr>
        </p:nvGraphicFramePr>
        <p:xfrm>
          <a:off x="575427" y="1064220"/>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5966183" y="4249132"/>
            <a:ext cx="2720617" cy="138499"/>
          </a:xfrm>
          <a:prstGeom prst="rect">
            <a:avLst/>
          </a:prstGeom>
          <a:noFill/>
        </p:spPr>
        <p:txBody>
          <a:bodyPr wrap="none" rtlCol="0">
            <a:spAutoFit/>
          </a:bodyPr>
          <a:lstStyle/>
          <a:p>
            <a:r>
              <a:rPr lang="en-US" sz="300" dirty="0"/>
              <a:t>* http://</a:t>
            </a:r>
            <a:r>
              <a:rPr lang="en-US" sz="300" dirty="0" err="1"/>
              <a:t>support.illumina.com</a:t>
            </a:r>
            <a:r>
              <a:rPr lang="en-US" sz="300" dirty="0"/>
              <a:t>/help/</a:t>
            </a:r>
            <a:r>
              <a:rPr lang="en-US" sz="300" dirty="0" err="1"/>
              <a:t>SequencingAnalysisWorkflow</a:t>
            </a:r>
            <a:r>
              <a:rPr lang="en-US" sz="300" dirty="0"/>
              <a:t>/Content/Vault/Informatics/</a:t>
            </a:r>
            <a:r>
              <a:rPr lang="en-US" sz="300" dirty="0" err="1"/>
              <a:t>Sequencing_Analysis</a:t>
            </a:r>
            <a:r>
              <a:rPr lang="en-US" sz="300" dirty="0"/>
              <a:t>/CASAVA/</a:t>
            </a:r>
            <a:r>
              <a:rPr lang="en-US" sz="300" dirty="0" err="1"/>
              <a:t>swSEQ_mCA_BitwiseFlagValues.htm</a:t>
            </a:r>
            <a:endParaRPr lang="en-US" sz="300" dirty="0"/>
          </a:p>
        </p:txBody>
      </p:sp>
      <p:sp>
        <p:nvSpPr>
          <p:cNvPr id="13" name="TextBox 12"/>
          <p:cNvSpPr txBox="1"/>
          <p:nvPr/>
        </p:nvSpPr>
        <p:spPr>
          <a:xfrm>
            <a:off x="575427" y="710903"/>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140978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41412"/>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199" y="1015708"/>
            <a:ext cx="8229600" cy="570369"/>
          </a:xfrm>
        </p:spPr>
        <p:txBody>
          <a:bodyPr>
            <a:normAutofit/>
          </a:bodyPr>
          <a:lstStyle/>
          <a:p>
            <a:pPr marL="0" indent="0" algn="ctr">
              <a:lnSpc>
                <a:spcPct val="110000"/>
              </a:lnSpc>
              <a:buNone/>
            </a:pPr>
            <a:r>
              <a:rPr lang="en-US" sz="2800" dirty="0"/>
              <a:t>73,  81,  </a:t>
            </a:r>
            <a:r>
              <a:rPr lang="en-US" sz="2800" dirty="0">
                <a:solidFill>
                  <a:srgbClr val="FF0000"/>
                </a:solidFill>
              </a:rPr>
              <a:t>192</a:t>
            </a:r>
          </a:p>
          <a:p>
            <a:pPr>
              <a:lnSpc>
                <a:spcPct val="110000"/>
              </a:lnSpc>
            </a:pPr>
            <a:endParaRPr lang="en-US" sz="2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1219476862"/>
              </p:ext>
            </p:extLst>
          </p:nvPr>
        </p:nvGraphicFramePr>
        <p:xfrm>
          <a:off x="347134" y="1687386"/>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2036968"/>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1" y="3033679"/>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28</a:t>
            </a:fld>
            <a:endParaRPr lang="en-US"/>
          </a:p>
        </p:txBody>
      </p:sp>
      <p:sp>
        <p:nvSpPr>
          <p:cNvPr id="6" name="TextBox 5">
            <a:extLst>
              <a:ext uri="{FF2B5EF4-FFF2-40B4-BE49-F238E27FC236}">
                <a16:creationId xmlns:a16="http://schemas.microsoft.com/office/drawing/2014/main" id="{14F0B53A-F652-DDEB-1B57-B0130474D2B4}"/>
              </a:ext>
            </a:extLst>
          </p:cNvPr>
          <p:cNvSpPr txBox="1"/>
          <p:nvPr/>
        </p:nvSpPr>
        <p:spPr>
          <a:xfrm>
            <a:off x="396421" y="1008449"/>
            <a:ext cx="8366580" cy="830997"/>
          </a:xfrm>
          <a:prstGeom prst="rect">
            <a:avLst/>
          </a:prstGeom>
          <a:noFill/>
        </p:spPr>
        <p:txBody>
          <a:bodyPr wrap="square" rtlCol="0">
            <a:spAutoFit/>
          </a:bodyPr>
          <a:lstStyle/>
          <a:p>
            <a:r>
              <a:rPr lang="en-US" sz="2400" dirty="0"/>
              <a:t>Mapping quality is a measure of the confidence in the accuracy of the alignment of a sequence read to a reference genome.</a:t>
            </a:r>
          </a:p>
        </p:txBody>
      </p:sp>
    </p:spTree>
    <p:extLst>
      <p:ext uri="{BB962C8B-B14F-4D97-AF65-F5344CB8AC3E}">
        <p14:creationId xmlns:p14="http://schemas.microsoft.com/office/powerpoint/2010/main" val="22642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862598"/>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147575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3" y="3100133"/>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29</a:t>
            </a:fld>
            <a:endParaRPr lang="en-US"/>
          </a:p>
        </p:txBody>
      </p:sp>
      <p:sp>
        <p:nvSpPr>
          <p:cNvPr id="18" name="TextBox 17"/>
          <p:cNvSpPr txBox="1"/>
          <p:nvPr/>
        </p:nvSpPr>
        <p:spPr>
          <a:xfrm>
            <a:off x="1673401" y="4216296"/>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1" y="2457092"/>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36975"/>
            <a:ext cx="8229600" cy="579740"/>
          </a:xfrm>
        </p:spPr>
        <p:txBody>
          <a:bodyPr/>
          <a:lstStyle/>
          <a:p>
            <a:r>
              <a:rPr lang="en-US" dirty="0"/>
              <a:t>Relationship among different algorithms</a:t>
            </a:r>
          </a:p>
        </p:txBody>
      </p:sp>
      <p:sp>
        <p:nvSpPr>
          <p:cNvPr id="5" name="TextBox 4"/>
          <p:cNvSpPr txBox="1"/>
          <p:nvPr/>
        </p:nvSpPr>
        <p:spPr>
          <a:xfrm>
            <a:off x="1358935" y="471794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6392588" y="2191824"/>
            <a:ext cx="1868009" cy="1200329"/>
          </a:xfrm>
          <a:prstGeom prst="rect">
            <a:avLst/>
          </a:prstGeom>
          <a:solidFill>
            <a:schemeClr val="bg1">
              <a:lumMod val="75000"/>
            </a:schemeClr>
          </a:solidFill>
          <a:ln>
            <a:noFill/>
          </a:ln>
        </p:spPr>
        <p:txBody>
          <a:bodyPr wrap="square" rtlCol="0">
            <a:spAutoFit/>
          </a:bodyPr>
          <a:lstStyle/>
          <a:p>
            <a:r>
              <a:rPr lang="en-US" dirty="0">
                <a:solidFill>
                  <a:srgbClr val="FF0000"/>
                </a:solidFill>
              </a:rPr>
              <a:t>Long sequences</a:t>
            </a:r>
          </a:p>
          <a:p>
            <a:r>
              <a:rPr lang="en-US" dirty="0">
                <a:solidFill>
                  <a:srgbClr val="0000FF"/>
                </a:solidFill>
              </a:rPr>
              <a:t>Short reads</a:t>
            </a:r>
          </a:p>
          <a:p>
            <a:r>
              <a:rPr lang="en-US" dirty="0">
                <a:solidFill>
                  <a:srgbClr val="FFFF00"/>
                </a:solidFill>
              </a:rPr>
              <a:t>Pairwise heuristic</a:t>
            </a:r>
          </a:p>
          <a:p>
            <a:r>
              <a:rPr lang="en-US"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816715"/>
            <a:ext cx="5702852" cy="3718593"/>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644878" y="1300339"/>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270103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4136475214"/>
              </p:ext>
            </p:extLst>
          </p:nvPr>
        </p:nvGraphicFramePr>
        <p:xfrm>
          <a:off x="2858513" y="1174164"/>
          <a:ext cx="6167112" cy="3162442"/>
        </p:xfrm>
        <a:graphic>
          <a:graphicData uri="http://schemas.openxmlformats.org/drawingml/2006/table">
            <a:tbl>
              <a:tblPr/>
              <a:tblGrid>
                <a:gridCol w="1082504">
                  <a:extLst>
                    <a:ext uri="{9D8B030D-6E8A-4147-A177-3AD203B41FA5}">
                      <a16:colId xmlns:a16="http://schemas.microsoft.com/office/drawing/2014/main" val="20000"/>
                    </a:ext>
                  </a:extLst>
                </a:gridCol>
                <a:gridCol w="5084608">
                  <a:extLst>
                    <a:ext uri="{9D8B030D-6E8A-4147-A177-3AD203B41FA5}">
                      <a16:colId xmlns:a16="http://schemas.microsoft.com/office/drawing/2014/main" val="20001"/>
                    </a:ext>
                  </a:extLst>
                </a:gridCol>
              </a:tblGrid>
              <a:tr h="284453">
                <a:tc>
                  <a:txBody>
                    <a:bodyPr/>
                    <a:lstStyle/>
                    <a:p>
                      <a:pPr algn="ctr" fontAlgn="b"/>
                      <a:r>
                        <a:rPr lang="en-US" sz="1700" b="0" i="0" u="none" strike="noStrike" dirty="0">
                          <a:solidFill>
                            <a:srgbClr val="000000"/>
                          </a:solidFill>
                          <a:effectLst/>
                          <a:latin typeface="Calibri"/>
                        </a:rPr>
                        <a:t>Operation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rgbClr val="000000"/>
                          </a:solidFill>
                          <a:effectLst/>
                          <a:latin typeface="Calibri"/>
                        </a:rPr>
                        <a:t>Description</a:t>
                      </a:r>
                    </a:p>
                  </a:txBody>
                  <a:tcPr marL="11852" marR="11852" marT="11852"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539801">
                <a:tc>
                  <a:txBody>
                    <a:bodyPr/>
                    <a:lstStyle/>
                    <a:p>
                      <a:pPr algn="ctr" fontAlgn="b"/>
                      <a:r>
                        <a:rPr lang="en-US" sz="1700" b="0" i="0" u="none" strike="noStrike">
                          <a:solidFill>
                            <a:srgbClr val="000000"/>
                          </a:solidFill>
                          <a:effectLst/>
                          <a:latin typeface="Calibri"/>
                        </a:rPr>
                        <a:t>M</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700" b="0" i="0" u="none" strike="noStrike" dirty="0">
                          <a:solidFill>
                            <a:srgbClr val="000000"/>
                          </a:solidFill>
                          <a:effectLst/>
                          <a:latin typeface="Calibri"/>
                        </a:rPr>
                        <a:t>alignment match (can be a sequence match or mismatch)</a:t>
                      </a:r>
                    </a:p>
                  </a:txBody>
                  <a:tcPr marL="11852" marR="11852" marT="11852"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75826">
                <a:tc>
                  <a:txBody>
                    <a:bodyPr/>
                    <a:lstStyle/>
                    <a:p>
                      <a:pPr algn="ctr" fontAlgn="b"/>
                      <a:r>
                        <a:rPr lang="en-US" sz="1700" b="0" i="0" u="none" strike="noStrike">
                          <a:solidFill>
                            <a:srgbClr val="000000"/>
                          </a:solidFill>
                          <a:effectLst/>
                          <a:latin typeface="Calibri"/>
                        </a:rPr>
                        <a:t>I</a:t>
                      </a:r>
                    </a:p>
                  </a:txBody>
                  <a:tcPr marL="11852" marR="11852" marT="11852" marB="0" anchor="b">
                    <a:lnL>
                      <a:noFill/>
                    </a:lnL>
                    <a:lnR>
                      <a:noFill/>
                    </a:lnR>
                    <a:lnT>
                      <a:noFill/>
                    </a:lnT>
                    <a:lnB>
                      <a:noFill/>
                    </a:lnB>
                  </a:tcPr>
                </a:tc>
                <a:tc>
                  <a:txBody>
                    <a:bodyPr/>
                    <a:lstStyle/>
                    <a:p>
                      <a:pPr algn="l" fontAlgn="b"/>
                      <a:r>
                        <a:rPr lang="en-US" sz="1700" b="0" i="0" u="none" strike="noStrike" dirty="0">
                          <a:solidFill>
                            <a:srgbClr val="000000"/>
                          </a:solidFill>
                          <a:effectLst/>
                          <a:latin typeface="Calibri"/>
                        </a:rPr>
                        <a:t>insertion to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2"/>
                  </a:ext>
                </a:extLst>
              </a:tr>
              <a:tr h="275826">
                <a:tc>
                  <a:txBody>
                    <a:bodyPr/>
                    <a:lstStyle/>
                    <a:p>
                      <a:pPr algn="ctr" fontAlgn="b"/>
                      <a:r>
                        <a:rPr lang="en-US" sz="1700" b="0" i="0" u="none" strike="noStrike">
                          <a:solidFill>
                            <a:srgbClr val="000000"/>
                          </a:solidFill>
                          <a:effectLst/>
                          <a:latin typeface="Calibri"/>
                        </a:rPr>
                        <a:t>D</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deletion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3"/>
                  </a:ext>
                </a:extLst>
              </a:tr>
              <a:tr h="275826">
                <a:tc>
                  <a:txBody>
                    <a:bodyPr/>
                    <a:lstStyle/>
                    <a:p>
                      <a:pPr algn="ctr" fontAlgn="b"/>
                      <a:r>
                        <a:rPr lang="en-US" sz="1700" b="0" i="0" u="none" strike="noStrike">
                          <a:solidFill>
                            <a:srgbClr val="000000"/>
                          </a:solidFill>
                          <a:effectLst/>
                          <a:latin typeface="Calibri"/>
                        </a:rPr>
                        <a:t>N</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skipped region from the reference</a:t>
                      </a:r>
                    </a:p>
                  </a:txBody>
                  <a:tcPr marL="11852" marR="11852" marT="11852" marB="0" anchor="b">
                    <a:lnL>
                      <a:noFill/>
                    </a:lnL>
                    <a:lnR>
                      <a:noFill/>
                    </a:lnR>
                    <a:lnT>
                      <a:noFill/>
                    </a:lnT>
                    <a:lnB>
                      <a:noFill/>
                    </a:lnB>
                  </a:tcPr>
                </a:tc>
                <a:extLst>
                  <a:ext uri="{0D108BD9-81ED-4DB2-BD59-A6C34878D82A}">
                    <a16:rowId xmlns:a16="http://schemas.microsoft.com/office/drawing/2014/main" val="10004"/>
                  </a:ext>
                </a:extLst>
              </a:tr>
              <a:tr h="275826">
                <a:tc>
                  <a:txBody>
                    <a:bodyPr/>
                    <a:lstStyle/>
                    <a:p>
                      <a:pPr algn="ctr" fontAlgn="b"/>
                      <a:r>
                        <a:rPr lang="en-US" sz="1700" b="0" i="0" u="none" strike="noStrike">
                          <a:solidFill>
                            <a:srgbClr val="000000"/>
                          </a:solidFill>
                          <a:effectLst/>
                          <a:latin typeface="Calibri"/>
                        </a:rPr>
                        <a:t>S</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soft clipping (clipped sequences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5"/>
                  </a:ext>
                </a:extLst>
              </a:tr>
              <a:tr h="275826">
                <a:tc>
                  <a:txBody>
                    <a:bodyPr/>
                    <a:lstStyle/>
                    <a:p>
                      <a:pPr algn="ctr" fontAlgn="b"/>
                      <a:r>
                        <a:rPr lang="en-US" sz="1700" b="0" i="0" u="none" strike="noStrike">
                          <a:solidFill>
                            <a:srgbClr val="000000"/>
                          </a:solidFill>
                          <a:effectLst/>
                          <a:latin typeface="Calibri"/>
                        </a:rPr>
                        <a:t>H</a:t>
                      </a:r>
                    </a:p>
                  </a:txBody>
                  <a:tcPr marL="11852" marR="11852" marT="11852" marB="0" anchor="b">
                    <a:lnL>
                      <a:noFill/>
                    </a:lnL>
                    <a:lnR>
                      <a:noFill/>
                    </a:lnR>
                    <a:lnT>
                      <a:noFill/>
                    </a:lnT>
                    <a:lnB>
                      <a:noFill/>
                    </a:lnB>
                  </a:tcPr>
                </a:tc>
                <a:tc>
                  <a:txBody>
                    <a:bodyPr/>
                    <a:lstStyle/>
                    <a:p>
                      <a:pPr algn="l" fontAlgn="b"/>
                      <a:r>
                        <a:rPr lang="en-US" sz="1700" b="0" i="0" u="none" strike="noStrike">
                          <a:solidFill>
                            <a:srgbClr val="000000"/>
                          </a:solidFill>
                          <a:effectLst/>
                          <a:latin typeface="Calibri"/>
                        </a:rPr>
                        <a:t>hard clipping (clipped sequences NOT present in SEQ)</a:t>
                      </a:r>
                    </a:p>
                  </a:txBody>
                  <a:tcPr marL="11852" marR="11852" marT="11852" marB="0" anchor="b">
                    <a:lnL>
                      <a:noFill/>
                    </a:lnL>
                    <a:lnR>
                      <a:noFill/>
                    </a:lnR>
                    <a:lnT>
                      <a:noFill/>
                    </a:lnT>
                    <a:lnB>
                      <a:noFill/>
                    </a:lnB>
                  </a:tcPr>
                </a:tc>
                <a:extLst>
                  <a:ext uri="{0D108BD9-81ED-4DB2-BD59-A6C34878D82A}">
                    <a16:rowId xmlns:a16="http://schemas.microsoft.com/office/drawing/2014/main" val="10006"/>
                  </a:ext>
                </a:extLst>
              </a:tr>
              <a:tr h="275826">
                <a:tc>
                  <a:txBody>
                    <a:bodyPr/>
                    <a:lstStyle/>
                    <a:p>
                      <a:pPr algn="ctr" fontAlgn="b"/>
                      <a:r>
                        <a:rPr lang="en-US" sz="1700" b="0" i="0" u="none" strike="noStrike">
                          <a:solidFill>
                            <a:schemeClr val="bg1">
                              <a:lumMod val="50000"/>
                            </a:schemeClr>
                          </a:solidFill>
                          <a:effectLst/>
                          <a:latin typeface="Calibri"/>
                        </a:rPr>
                        <a:t>P</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padding (silent deletion from padded reference)</a:t>
                      </a:r>
                    </a:p>
                  </a:txBody>
                  <a:tcPr marL="11852" marR="11852" marT="11852" marB="0" anchor="b">
                    <a:lnL>
                      <a:noFill/>
                    </a:lnL>
                    <a:lnR>
                      <a:noFill/>
                    </a:lnR>
                    <a:lnT>
                      <a:noFill/>
                    </a:lnT>
                    <a:lnB>
                      <a:noFill/>
                    </a:lnB>
                  </a:tcPr>
                </a:tc>
                <a:extLst>
                  <a:ext uri="{0D108BD9-81ED-4DB2-BD59-A6C34878D82A}">
                    <a16:rowId xmlns:a16="http://schemas.microsoft.com/office/drawing/2014/main" val="10007"/>
                  </a:ext>
                </a:extLst>
              </a:tr>
              <a:tr h="398779">
                <a:tc>
                  <a:txBody>
                    <a:bodyPr/>
                    <a:lstStyle/>
                    <a:p>
                      <a:pPr algn="ctr" fontAlgn="b"/>
                      <a:r>
                        <a:rPr lang="en-US" sz="1700" b="0" i="0" u="none" strike="noStrike">
                          <a:solidFill>
                            <a:schemeClr val="bg1">
                              <a:lumMod val="50000"/>
                            </a:schemeClr>
                          </a:solidFill>
                          <a:effectLst/>
                          <a:latin typeface="Calibri"/>
                        </a:rPr>
                        <a:t>=</a:t>
                      </a:r>
                    </a:p>
                  </a:txBody>
                  <a:tcPr marL="11852" marR="11852" marT="11852" marB="0" anchor="b">
                    <a:lnL>
                      <a:noFill/>
                    </a:lnL>
                    <a:lnR>
                      <a:noFill/>
                    </a:lnR>
                    <a:lnT>
                      <a:noFill/>
                    </a:lnT>
                    <a:lnB>
                      <a:noFill/>
                    </a:lnB>
                  </a:tcPr>
                </a:tc>
                <a:tc>
                  <a:txBody>
                    <a:bodyPr/>
                    <a:lstStyle/>
                    <a:p>
                      <a:pPr algn="l" fontAlgn="b"/>
                      <a:r>
                        <a:rPr lang="en-US" sz="1700" b="0" i="0" u="none" strike="noStrike" dirty="0">
                          <a:solidFill>
                            <a:schemeClr val="bg1">
                              <a:lumMod val="50000"/>
                            </a:schemeClr>
                          </a:solidFill>
                          <a:effectLst/>
                          <a:latin typeface="Calibri"/>
                        </a:rPr>
                        <a:t>sequence match</a:t>
                      </a:r>
                    </a:p>
                  </a:txBody>
                  <a:tcPr marL="11852" marR="11852" marT="11852" marB="0" anchor="b">
                    <a:lnL>
                      <a:noFill/>
                    </a:lnL>
                    <a:lnR>
                      <a:noFill/>
                    </a:lnR>
                    <a:lnT>
                      <a:noFill/>
                    </a:lnT>
                    <a:lnB>
                      <a:noFill/>
                    </a:lnB>
                  </a:tcPr>
                </a:tc>
                <a:extLst>
                  <a:ext uri="{0D108BD9-81ED-4DB2-BD59-A6C34878D82A}">
                    <a16:rowId xmlns:a16="http://schemas.microsoft.com/office/drawing/2014/main" val="10008"/>
                  </a:ext>
                </a:extLst>
              </a:tr>
              <a:tr h="284453">
                <a:tc>
                  <a:txBody>
                    <a:bodyPr/>
                    <a:lstStyle/>
                    <a:p>
                      <a:pPr algn="ctr" fontAlgn="b"/>
                      <a:r>
                        <a:rPr lang="en-US" sz="1700" b="0" i="0" u="none" strike="noStrike">
                          <a:solidFill>
                            <a:schemeClr val="bg1">
                              <a:lumMod val="50000"/>
                            </a:schemeClr>
                          </a:solidFill>
                          <a:effectLst/>
                          <a:latin typeface="Calibri"/>
                        </a:rPr>
                        <a:t>X</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700" b="0" i="0" u="none" strike="noStrike" dirty="0">
                          <a:solidFill>
                            <a:schemeClr val="bg1">
                              <a:lumMod val="50000"/>
                            </a:schemeClr>
                          </a:solidFill>
                          <a:effectLst/>
                          <a:latin typeface="Calibri"/>
                        </a:rPr>
                        <a:t>sequence mismatch</a:t>
                      </a:r>
                    </a:p>
                  </a:txBody>
                  <a:tcPr marL="11852" marR="11852" marT="11852"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457200" y="4533797"/>
            <a:ext cx="7699972" cy="400110"/>
          </a:xfrm>
          <a:prstGeom prst="rect">
            <a:avLst/>
          </a:prstGeom>
          <a:noFill/>
        </p:spPr>
        <p:txBody>
          <a:bodyPr wrap="square" rtlCol="0">
            <a:spAutoFit/>
          </a:bodyPr>
          <a:lstStyle/>
          <a:p>
            <a:r>
              <a:rPr lang="en-US" sz="2000" dirty="0">
                <a:solidFill>
                  <a:srgbClr val="FF0000"/>
                </a:solidFill>
              </a:rPr>
              <a:t>For mRNA-to-genome alignment, an N operation represents an intron. </a:t>
            </a:r>
          </a:p>
        </p:txBody>
      </p:sp>
      <p:sp>
        <p:nvSpPr>
          <p:cNvPr id="6" name="TextBox 5"/>
          <p:cNvSpPr txBox="1"/>
          <p:nvPr/>
        </p:nvSpPr>
        <p:spPr>
          <a:xfrm>
            <a:off x="914401" y="549489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31</a:t>
            </a:fld>
            <a:endParaRPr lang="en-US"/>
          </a:p>
        </p:txBody>
      </p:sp>
      <p:sp>
        <p:nvSpPr>
          <p:cNvPr id="7" name="TextBox 6"/>
          <p:cNvSpPr txBox="1"/>
          <p:nvPr/>
        </p:nvSpPr>
        <p:spPr>
          <a:xfrm>
            <a:off x="226336" y="1756142"/>
            <a:ext cx="2533066" cy="1631216"/>
          </a:xfrm>
          <a:prstGeom prst="rect">
            <a:avLst/>
          </a:prstGeom>
          <a:noFill/>
        </p:spPr>
        <p:txBody>
          <a:bodyPr wrap="none" rtlCol="0">
            <a:spAutoFit/>
          </a:bodyPr>
          <a:lstStyle/>
          <a:p>
            <a:r>
              <a:rPr lang="en-US" sz="2000" dirty="0"/>
              <a:t>Examples</a:t>
            </a:r>
          </a:p>
          <a:p>
            <a:r>
              <a:rPr lang="en-US" sz="2000" dirty="0"/>
              <a:t>1:   100M</a:t>
            </a:r>
          </a:p>
          <a:p>
            <a:r>
              <a:rPr lang="en-US" sz="2000" dirty="0"/>
              <a:t>2:   24M</a:t>
            </a:r>
            <a:r>
              <a:rPr lang="en-US" sz="2000" dirty="0">
                <a:solidFill>
                  <a:srgbClr val="FF0000"/>
                </a:solidFill>
              </a:rPr>
              <a:t>188N</a:t>
            </a:r>
            <a:r>
              <a:rPr lang="en-US" sz="2000" dirty="0"/>
              <a:t>83M</a:t>
            </a:r>
          </a:p>
          <a:p>
            <a:r>
              <a:rPr lang="en-US" sz="2000" dirty="0"/>
              <a:t>3:   80M</a:t>
            </a:r>
            <a:r>
              <a:rPr lang="en-US" sz="2000" dirty="0">
                <a:solidFill>
                  <a:srgbClr val="FF0000"/>
                </a:solidFill>
              </a:rPr>
              <a:t>1I</a:t>
            </a:r>
            <a:r>
              <a:rPr lang="en-US" sz="2000" dirty="0"/>
              <a:t>20M</a:t>
            </a:r>
            <a:r>
              <a:rPr lang="en-US" sz="2000" dirty="0">
                <a:solidFill>
                  <a:srgbClr val="FF0000"/>
                </a:solidFill>
              </a:rPr>
              <a:t>2D</a:t>
            </a:r>
            <a:r>
              <a:rPr lang="en-US" sz="2000" dirty="0"/>
              <a:t>60M</a:t>
            </a:r>
          </a:p>
          <a:p>
            <a:r>
              <a:rPr lang="en-US" sz="2000" dirty="0"/>
              <a:t>4:   98M</a:t>
            </a:r>
            <a:r>
              <a:rPr lang="en-US" sz="2000" dirty="0">
                <a:solidFill>
                  <a:srgbClr val="FF0000"/>
                </a:solidFill>
              </a:rPr>
              <a:t>2S</a:t>
            </a:r>
          </a:p>
        </p:txBody>
      </p:sp>
    </p:spTree>
    <p:extLst>
      <p:ext uri="{BB962C8B-B14F-4D97-AF65-F5344CB8AC3E}">
        <p14:creationId xmlns:p14="http://schemas.microsoft.com/office/powerpoint/2010/main" val="4281052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512233" y="935033"/>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1786008695"/>
              </p:ext>
            </p:extLst>
          </p:nvPr>
        </p:nvGraphicFramePr>
        <p:xfrm>
          <a:off x="2115560" y="3054152"/>
          <a:ext cx="4195234" cy="1613475"/>
        </p:xfrm>
        <a:graphic>
          <a:graphicData uri="http://schemas.openxmlformats.org/drawingml/2006/table">
            <a:tbl>
              <a:tblPr firstRow="1" bandRow="1">
                <a:tableStyleId>{2D5ABB26-0587-4C30-8999-92F81FD0307C}</a:tableStyleId>
              </a:tblPr>
              <a:tblGrid>
                <a:gridCol w="1977490">
                  <a:extLst>
                    <a:ext uri="{9D8B030D-6E8A-4147-A177-3AD203B41FA5}">
                      <a16:colId xmlns:a16="http://schemas.microsoft.com/office/drawing/2014/main" val="20000"/>
                    </a:ext>
                  </a:extLst>
                </a:gridCol>
                <a:gridCol w="2217744">
                  <a:extLst>
                    <a:ext uri="{9D8B030D-6E8A-4147-A177-3AD203B41FA5}">
                      <a16:colId xmlns:a16="http://schemas.microsoft.com/office/drawing/2014/main" val="20001"/>
                    </a:ext>
                  </a:extLst>
                </a:gridCol>
              </a:tblGrid>
              <a:tr h="537825">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37825">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37825">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Slide Number Placeholder 4"/>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134489245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24500"/>
            <a:ext cx="8229600" cy="579740"/>
          </a:xfrm>
        </p:spPr>
        <p:txBody>
          <a:bodyPr/>
          <a:lstStyle/>
          <a:p>
            <a:r>
              <a:rPr lang="en-US" dirty="0" err="1"/>
              <a:t>SAMtools</a:t>
            </a:r>
            <a:endParaRPr lang="en-US" dirty="0"/>
          </a:p>
        </p:txBody>
      </p:sp>
      <p:sp>
        <p:nvSpPr>
          <p:cNvPr id="3" name="Content Placeholder 2"/>
          <p:cNvSpPr>
            <a:spLocks noGrp="1"/>
          </p:cNvSpPr>
          <p:nvPr>
            <p:ph idx="1"/>
          </p:nvPr>
        </p:nvSpPr>
        <p:spPr>
          <a:xfrm>
            <a:off x="482600" y="643825"/>
            <a:ext cx="8229600" cy="1307524"/>
          </a:xfrm>
        </p:spPr>
        <p:txBody>
          <a:bodyPr/>
          <a:lstStyle/>
          <a:p>
            <a:r>
              <a:rPr lang="en-US" dirty="0" err="1"/>
              <a:t>SAMtools</a:t>
            </a:r>
            <a:r>
              <a:rPr lang="en-US" dirty="0"/>
              <a:t> is a popular open-source software package for sequence alignment manipulation. It is a reliable tool for almost all bioinformaticians who work on NGS data.</a:t>
            </a:r>
          </a:p>
        </p:txBody>
      </p:sp>
      <p:sp>
        <p:nvSpPr>
          <p:cNvPr id="5" name="TextBox 4"/>
          <p:cNvSpPr txBox="1"/>
          <p:nvPr/>
        </p:nvSpPr>
        <p:spPr>
          <a:xfrm>
            <a:off x="262466" y="1809454"/>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3" y="1947072"/>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1621592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39519" y="857018"/>
            <a:ext cx="8229600" cy="3973616"/>
          </a:xfrm>
        </p:spPr>
        <p:txBody>
          <a:bodyPr>
            <a:normAutofit lnSpcReduction="10000"/>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-o </a:t>
            </a:r>
            <a:r>
              <a:rPr lang="en-US" dirty="0" err="1">
                <a:latin typeface="Courier"/>
                <a:cs typeface="Courier"/>
              </a:rPr>
              <a:t>alnsort.bam</a:t>
            </a: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10742303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296906" y="875297"/>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3" y="145642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9" y="1765921"/>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5" y="179622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183422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1986054"/>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229235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229235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3" y="353188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8" y="3311550"/>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274659370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248712"/>
            <a:ext cx="8509000" cy="2646076"/>
          </a:xfrm>
        </p:spPr>
        <p:txBody>
          <a:bodyPr>
            <a:normAutofit/>
          </a:bodyPr>
          <a:lstStyle/>
          <a:p>
            <a:r>
              <a:rPr lang="en-US" dirty="0"/>
              <a:t>The Integrative Genomics Viewer (IGV) is a high-performance visualization tool for interactive exploration of large, integrated genomic datasets.</a:t>
            </a:r>
          </a:p>
          <a:p>
            <a:pPr marL="0" indent="0">
              <a:buNone/>
            </a:pPr>
            <a:endParaRPr lang="en-US" dirty="0"/>
          </a:p>
          <a:p>
            <a:pPr marL="0" indent="0">
              <a:buNone/>
            </a:pPr>
            <a:r>
              <a:rPr lang="en-US" sz="1600" dirty="0"/>
              <a:t>Robinson et al., Nature Biotechnology 29:24–26 (2011)</a:t>
            </a:r>
          </a:p>
          <a:p>
            <a:pPr marL="0" indent="0">
              <a:buNone/>
            </a:pPr>
            <a:r>
              <a:rPr lang="en-US" sz="1600" dirty="0" err="1"/>
              <a:t>Thorvaldsdóttir</a:t>
            </a:r>
            <a:r>
              <a:rPr lang="en-US" sz="1600" dirty="0"/>
              <a:t> et al., Briefings in Bioinformatics 14:178-192 (2013)</a:t>
            </a:r>
          </a:p>
          <a:p>
            <a:pPr marL="0" indent="0">
              <a:buNone/>
            </a:pPr>
            <a:r>
              <a:rPr lang="en-US" sz="1600" dirty="0" err="1"/>
              <a:t>www.broadinstitute.org</a:t>
            </a:r>
            <a:r>
              <a:rPr lang="en-US" sz="1600" dirty="0"/>
              <a:t>/</a:t>
            </a:r>
            <a:r>
              <a:rPr lang="en-US" sz="1600" dirty="0" err="1"/>
              <a:t>igv</a:t>
            </a:r>
            <a:endParaRPr lang="en-US" sz="1600" dirty="0"/>
          </a:p>
        </p:txBody>
      </p:sp>
      <p:sp>
        <p:nvSpPr>
          <p:cNvPr id="4" name="Slide Number Placeholder 3"/>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208011256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248667"/>
            <a:ext cx="8493120" cy="4147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56243" y="831010"/>
            <a:ext cx="6215373" cy="4210097"/>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37</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947468"/>
            <a:ext cx="8229600" cy="3990053"/>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.bai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38</a:t>
            </a:fld>
            <a:endParaRPr lang="en-US"/>
          </a:p>
        </p:txBody>
      </p:sp>
    </p:spTree>
    <p:extLst>
      <p:ext uri="{BB962C8B-B14F-4D97-AF65-F5344CB8AC3E}">
        <p14:creationId xmlns:p14="http://schemas.microsoft.com/office/powerpoint/2010/main" val="363329292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4453" y="785719"/>
            <a:ext cx="4614165" cy="2835640"/>
          </a:xfrm>
          <a:prstGeom prst="rect">
            <a:avLst/>
          </a:prstGeom>
        </p:spPr>
      </p:pic>
      <p:sp>
        <p:nvSpPr>
          <p:cNvPr id="5" name="TextBox 4"/>
          <p:cNvSpPr txBox="1"/>
          <p:nvPr/>
        </p:nvSpPr>
        <p:spPr>
          <a:xfrm>
            <a:off x="265399" y="3621650"/>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39</a:t>
            </a:fld>
            <a:endParaRPr lang="en-US"/>
          </a:p>
        </p:txBody>
      </p:sp>
    </p:spTree>
    <p:extLst>
      <p:ext uri="{BB962C8B-B14F-4D97-AF65-F5344CB8AC3E}">
        <p14:creationId xmlns:p14="http://schemas.microsoft.com/office/powerpoint/2010/main" val="4243929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298967"/>
            <a:ext cx="8229600" cy="579740"/>
          </a:xfrm>
        </p:spPr>
        <p:txBody>
          <a:bodyPr>
            <a:normAutofit/>
          </a:bodyPr>
          <a:lstStyle/>
          <a:p>
            <a:r>
              <a:rPr lang="en-US" sz="3200" dirty="0"/>
              <a:t>Outline</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506952" y="1024014"/>
            <a:ext cx="8130096" cy="3597941"/>
          </a:xfrm>
        </p:spPr>
        <p:txBody>
          <a:bodyPr>
            <a:noAutofit/>
          </a:bodyPr>
          <a:lstStyle/>
          <a:p>
            <a:pPr>
              <a:lnSpc>
                <a:spcPct val="150000"/>
              </a:lnSpc>
            </a:pPr>
            <a:r>
              <a:rPr lang="en-US" sz="2800" dirty="0"/>
              <a:t>One of short-read alignment algorithms – BWT</a:t>
            </a:r>
          </a:p>
          <a:p>
            <a:pPr>
              <a:lnSpc>
                <a:spcPct val="150000"/>
              </a:lnSpc>
            </a:pPr>
            <a:r>
              <a:rPr lang="en-US" sz="2800" dirty="0"/>
              <a:t>A short-read aligner - BWA</a:t>
            </a:r>
          </a:p>
          <a:p>
            <a:pPr>
              <a:lnSpc>
                <a:spcPct val="150000"/>
              </a:lnSpc>
            </a:pPr>
            <a:r>
              <a:rPr lang="en-US" sz="2800" dirty="0"/>
              <a:t>Standard alignment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a:t>
            </a:fld>
            <a:endParaRPr lang="en-US"/>
          </a:p>
        </p:txBody>
      </p:sp>
    </p:spTree>
    <p:extLst>
      <p:ext uri="{BB962C8B-B14F-4D97-AF65-F5344CB8AC3E}">
        <p14:creationId xmlns:p14="http://schemas.microsoft.com/office/powerpoint/2010/main" val="1004973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102393"/>
            <a:ext cx="8229600" cy="772987"/>
          </a:xfrm>
        </p:spPr>
        <p:txBody>
          <a:bodyPr>
            <a:normAutofit/>
          </a:bodyPr>
          <a:lstStyle/>
          <a:p>
            <a:r>
              <a:rPr lang="en-US" sz="3200" dirty="0"/>
              <a:t>Review</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882011" y="1013987"/>
            <a:ext cx="7620611" cy="3657601"/>
          </a:xfrm>
        </p:spPr>
        <p:txBody>
          <a:bodyPr>
            <a:noAutofit/>
          </a:bodyPr>
          <a:lstStyle/>
          <a:p>
            <a:pPr>
              <a:lnSpc>
                <a:spcPct val="150000"/>
              </a:lnSpc>
            </a:pPr>
            <a:r>
              <a:rPr lang="en-US" sz="2800" dirty="0"/>
              <a:t>One of short-read alignment algorithms – BWT</a:t>
            </a:r>
          </a:p>
          <a:p>
            <a:pPr>
              <a:lnSpc>
                <a:spcPct val="150000"/>
              </a:lnSpc>
            </a:pPr>
            <a:r>
              <a:rPr lang="en-US" sz="2800" dirty="0"/>
              <a:t>An aligner - BWA</a:t>
            </a:r>
          </a:p>
          <a:p>
            <a:pPr>
              <a:lnSpc>
                <a:spcPct val="150000"/>
              </a:lnSpc>
            </a:pPr>
            <a:r>
              <a:rPr lang="en-US" sz="2800" dirty="0"/>
              <a:t>Alignment standard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40</a:t>
            </a:fld>
            <a:endParaRPr lang="en-US"/>
          </a:p>
        </p:txBody>
      </p:sp>
    </p:spTree>
    <p:extLst>
      <p:ext uri="{BB962C8B-B14F-4D97-AF65-F5344CB8AC3E}">
        <p14:creationId xmlns:p14="http://schemas.microsoft.com/office/powerpoint/2010/main" val="16592986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4" name="Picture 13" descr="A screenshot of a computer&#10;&#10;Description automatically generated with medium confidence">
            <a:extLst>
              <a:ext uri="{FF2B5EF4-FFF2-40B4-BE49-F238E27FC236}">
                <a16:creationId xmlns:a16="http://schemas.microsoft.com/office/drawing/2014/main" id="{F04714A1-8C26-3173-22E5-1D4DB1E31E38}"/>
              </a:ext>
            </a:extLst>
          </p:cNvPr>
          <p:cNvPicPr>
            <a:picLocks noChangeAspect="1"/>
          </p:cNvPicPr>
          <p:nvPr/>
        </p:nvPicPr>
        <p:blipFill>
          <a:blip r:embed="rId3"/>
          <a:stretch>
            <a:fillRect/>
          </a:stretch>
        </p:blipFill>
        <p:spPr>
          <a:xfrm>
            <a:off x="2027220" y="963718"/>
            <a:ext cx="6522989" cy="3849369"/>
          </a:xfrm>
          <a:prstGeom prst="rect">
            <a:avLst/>
          </a:prstGeom>
        </p:spPr>
      </p:pic>
      <p:sp>
        <p:nvSpPr>
          <p:cNvPr id="5122" name="Footer Placeholder 3"/>
          <p:cNvSpPr>
            <a:spLocks noGrp="1"/>
          </p:cNvSpPr>
          <p:nvPr>
            <p:ph type="ftr" idx="10"/>
          </p:nvPr>
        </p:nvSpPr>
        <p:spPr>
          <a:xfrm>
            <a:off x="4000168" y="5421308"/>
            <a:ext cx="4541852" cy="274320"/>
          </a:xfrm>
          <a:prstGeom prst="rect">
            <a:avLst/>
          </a:prstGeom>
          <a:noFill/>
          <a:ln>
            <a:noFill/>
            <a:miter lim="800000"/>
          </a:ln>
        </p:spPr>
        <p:txBody>
          <a:bodyPr vert="horz" lIns="180000" tIns="0" rIns="180000" bIns="0" rtlCol="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indent="0" eaLnBrk="1" hangingPunct="1">
              <a:spcBef>
                <a:spcPct val="0"/>
              </a:spcBef>
              <a:spcAft>
                <a:spcPts val="600"/>
              </a:spcAft>
              <a:buNone/>
            </a:pPr>
            <a:r>
              <a:rPr lang="en-US" altLang="en-US" sz="1000" i="1" dirty="0">
                <a:solidFill>
                  <a:srgbClr val="333333"/>
                </a:solidFill>
              </a:rPr>
              <a:t>Bioinformatics</a:t>
            </a:r>
            <a:r>
              <a:rPr lang="en-US" altLang="en-US" sz="1000" dirty="0">
                <a:solidFill>
                  <a:srgbClr val="333333"/>
                </a:solidFill>
              </a:rPr>
              <a:t>, 25:2078–2079, </a:t>
            </a:r>
            <a:r>
              <a:rPr lang="en-US" altLang="en-US" sz="1000" dirty="0">
                <a:solidFill>
                  <a:srgbClr val="333333"/>
                </a:solidFill>
                <a:hlinkClick r:id="rId4"/>
              </a:rPr>
              <a:t>https://doi.org/10.1093/bioinformatics/btp352</a:t>
            </a:r>
            <a:endParaRPr lang="en-US" altLang="en-US" sz="1000" dirty="0">
              <a:solidFill>
                <a:srgbClr val="333333"/>
              </a:solidFill>
            </a:endParaRPr>
          </a:p>
        </p:txBody>
      </p:sp>
      <p:sp>
        <p:nvSpPr>
          <p:cNvPr id="4" name="Title 1">
            <a:extLst>
              <a:ext uri="{FF2B5EF4-FFF2-40B4-BE49-F238E27FC236}">
                <a16:creationId xmlns:a16="http://schemas.microsoft.com/office/drawing/2014/main" id="{0CF86E53-45AE-D1AE-ED55-7122658ED47D}"/>
              </a:ext>
            </a:extLst>
          </p:cNvPr>
          <p:cNvSpPr>
            <a:spLocks noGrp="1"/>
          </p:cNvSpPr>
          <p:nvPr>
            <p:ph type="title"/>
          </p:nvPr>
        </p:nvSpPr>
        <p:spPr>
          <a:xfrm>
            <a:off x="426720" y="44345"/>
            <a:ext cx="8229600" cy="772987"/>
          </a:xfrm>
        </p:spPr>
        <p:txBody>
          <a:bodyPr/>
          <a:lstStyle/>
          <a:p>
            <a:r>
              <a:rPr lang="en-US" dirty="0"/>
              <a:t>soft and hard clipping</a:t>
            </a:r>
          </a:p>
        </p:txBody>
      </p:sp>
      <p:sp>
        <p:nvSpPr>
          <p:cNvPr id="8" name="TextBox 7">
            <a:extLst>
              <a:ext uri="{FF2B5EF4-FFF2-40B4-BE49-F238E27FC236}">
                <a16:creationId xmlns:a16="http://schemas.microsoft.com/office/drawing/2014/main" id="{CBD7C368-8F89-2F14-D93B-775D46C3EC5E}"/>
              </a:ext>
            </a:extLst>
          </p:cNvPr>
          <p:cNvSpPr txBox="1"/>
          <p:nvPr/>
        </p:nvSpPr>
        <p:spPr>
          <a:xfrm>
            <a:off x="604664" y="3085908"/>
            <a:ext cx="863313" cy="523220"/>
          </a:xfrm>
          <a:prstGeom prst="rect">
            <a:avLst/>
          </a:prstGeom>
          <a:noFill/>
        </p:spPr>
        <p:txBody>
          <a:bodyPr wrap="none" rtlCol="0">
            <a:spAutoFit/>
          </a:bodyPr>
          <a:lstStyle/>
          <a:p>
            <a:r>
              <a:rPr lang="en-US" sz="2800" dirty="0">
                <a:solidFill>
                  <a:srgbClr val="FF0000"/>
                </a:solidFill>
              </a:rPr>
              <a:t>SAM</a:t>
            </a:r>
          </a:p>
        </p:txBody>
      </p:sp>
      <p:sp>
        <p:nvSpPr>
          <p:cNvPr id="9" name="TextBox 8">
            <a:extLst>
              <a:ext uri="{FF2B5EF4-FFF2-40B4-BE49-F238E27FC236}">
                <a16:creationId xmlns:a16="http://schemas.microsoft.com/office/drawing/2014/main" id="{B1C3479A-4CA8-07B6-96C4-67E3670B4409}"/>
              </a:ext>
            </a:extLst>
          </p:cNvPr>
          <p:cNvSpPr txBox="1"/>
          <p:nvPr/>
        </p:nvSpPr>
        <p:spPr>
          <a:xfrm>
            <a:off x="212280" y="891222"/>
            <a:ext cx="1648080" cy="523220"/>
          </a:xfrm>
          <a:prstGeom prst="rect">
            <a:avLst/>
          </a:prstGeom>
          <a:noFill/>
        </p:spPr>
        <p:txBody>
          <a:bodyPr wrap="none" rtlCol="0">
            <a:spAutoFit/>
          </a:bodyPr>
          <a:lstStyle/>
          <a:p>
            <a:r>
              <a:rPr lang="en-US" sz="2800" dirty="0">
                <a:solidFill>
                  <a:srgbClr val="FF0000"/>
                </a:solidFill>
              </a:rPr>
              <a:t>alignment</a:t>
            </a:r>
          </a:p>
        </p:txBody>
      </p:sp>
      <p:grpSp>
        <p:nvGrpSpPr>
          <p:cNvPr id="17" name="Group 16">
            <a:extLst>
              <a:ext uri="{FF2B5EF4-FFF2-40B4-BE49-F238E27FC236}">
                <a16:creationId xmlns:a16="http://schemas.microsoft.com/office/drawing/2014/main" id="{6A34D524-381F-02F3-71BE-64D3E1B9074A}"/>
              </a:ext>
            </a:extLst>
          </p:cNvPr>
          <p:cNvGrpSpPr/>
          <p:nvPr/>
        </p:nvGrpSpPr>
        <p:grpSpPr>
          <a:xfrm>
            <a:off x="3680128" y="2100368"/>
            <a:ext cx="3139772" cy="1790700"/>
            <a:chOff x="3680128" y="2758440"/>
            <a:chExt cx="3139772" cy="1790700"/>
          </a:xfrm>
        </p:grpSpPr>
        <p:cxnSp>
          <p:nvCxnSpPr>
            <p:cNvPr id="6" name="Straight Connector 5">
              <a:extLst>
                <a:ext uri="{FF2B5EF4-FFF2-40B4-BE49-F238E27FC236}">
                  <a16:creationId xmlns:a16="http://schemas.microsoft.com/office/drawing/2014/main" id="{CFCC7139-5AC4-5C27-C0F6-F3DC2ECED965}"/>
                </a:ext>
              </a:extLst>
            </p:cNvPr>
            <p:cNvCxnSpPr/>
            <p:nvPr/>
          </p:nvCxnSpPr>
          <p:spPr>
            <a:xfrm>
              <a:off x="3680128" y="27584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5FC1198-9366-2B7F-81DE-ED646A4A2598}"/>
                </a:ext>
              </a:extLst>
            </p:cNvPr>
            <p:cNvCxnSpPr/>
            <p:nvPr/>
          </p:nvCxnSpPr>
          <p:spPr>
            <a:xfrm>
              <a:off x="6477000" y="45491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7886F66-4F6D-855F-DE99-A3C77B1457C2}"/>
                </a:ext>
              </a:extLst>
            </p:cNvPr>
            <p:cNvCxnSpPr>
              <a:cxnSpLocks/>
            </p:cNvCxnSpPr>
            <p:nvPr/>
          </p:nvCxnSpPr>
          <p:spPr>
            <a:xfrm>
              <a:off x="4427220" y="4549140"/>
              <a:ext cx="2286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grpSp>
      <p:grpSp>
        <p:nvGrpSpPr>
          <p:cNvPr id="22" name="Group 21">
            <a:extLst>
              <a:ext uri="{FF2B5EF4-FFF2-40B4-BE49-F238E27FC236}">
                <a16:creationId xmlns:a16="http://schemas.microsoft.com/office/drawing/2014/main" id="{7AF57A46-B648-54FC-2B6A-BACC9F3E8A64}"/>
              </a:ext>
            </a:extLst>
          </p:cNvPr>
          <p:cNvGrpSpPr/>
          <p:nvPr/>
        </p:nvGrpSpPr>
        <p:grpSpPr>
          <a:xfrm>
            <a:off x="4427220" y="2770928"/>
            <a:ext cx="1843874" cy="1767840"/>
            <a:chOff x="4427220" y="3429000"/>
            <a:chExt cx="1843874" cy="1767840"/>
          </a:xfrm>
        </p:grpSpPr>
        <p:cxnSp>
          <p:nvCxnSpPr>
            <p:cNvPr id="18" name="Straight Connector 17">
              <a:extLst>
                <a:ext uri="{FF2B5EF4-FFF2-40B4-BE49-F238E27FC236}">
                  <a16:creationId xmlns:a16="http://schemas.microsoft.com/office/drawing/2014/main" id="{06AEE34B-D70D-327F-8170-8837111B1F9A}"/>
                </a:ext>
              </a:extLst>
            </p:cNvPr>
            <p:cNvCxnSpPr>
              <a:cxnSpLocks/>
            </p:cNvCxnSpPr>
            <p:nvPr/>
          </p:nvCxnSpPr>
          <p:spPr>
            <a:xfrm>
              <a:off x="5653708" y="3429000"/>
              <a:ext cx="617386"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98B0543F-B137-4887-6FDA-0B32E7BB9E61}"/>
                </a:ext>
              </a:extLst>
            </p:cNvPr>
            <p:cNvCxnSpPr>
              <a:cxnSpLocks/>
            </p:cNvCxnSpPr>
            <p:nvPr/>
          </p:nvCxnSpPr>
          <p:spPr>
            <a:xfrm>
              <a:off x="4427220" y="5196840"/>
              <a:ext cx="228932"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360962"/>
            <a:ext cx="8229600" cy="579740"/>
          </a:xfrm>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5</a:t>
            </a:fld>
            <a:endParaRPr lang="en-US"/>
          </a:p>
        </p:txBody>
      </p:sp>
      <p:sp>
        <p:nvSpPr>
          <p:cNvPr id="6" name="TextBox 5"/>
          <p:cNvSpPr txBox="1"/>
          <p:nvPr/>
        </p:nvSpPr>
        <p:spPr>
          <a:xfrm>
            <a:off x="3122914" y="1175523"/>
            <a:ext cx="25775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(e.g., million reads)</a:t>
            </a:r>
          </a:p>
        </p:txBody>
      </p:sp>
      <p:sp>
        <p:nvSpPr>
          <p:cNvPr id="8" name="TextBox 7"/>
          <p:cNvSpPr txBox="1"/>
          <p:nvPr/>
        </p:nvSpPr>
        <p:spPr>
          <a:xfrm>
            <a:off x="3614288" y="2525066"/>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7" y="349233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349233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349233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4" y="2006520"/>
            <a:ext cx="3" cy="518546"/>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2986731"/>
            <a:ext cx="2"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8" y="2986731"/>
            <a:ext cx="2689329"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7" y="2986731"/>
            <a:ext cx="2929516" cy="505601"/>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5" y="4254331"/>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3" y="2790778"/>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4254331"/>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2078"/>
            <a:ext cx="8229600" cy="772987"/>
          </a:xfrm>
        </p:spPr>
        <p:txBody>
          <a:bodyPr/>
          <a:lstStyle/>
          <a:p>
            <a:r>
              <a:rPr lang="en-US" dirty="0"/>
              <a:t>Short-read alignments</a:t>
            </a:r>
          </a:p>
        </p:txBody>
      </p:sp>
      <p:grpSp>
        <p:nvGrpSpPr>
          <p:cNvPr id="3" name="Group 2"/>
          <p:cNvGrpSpPr/>
          <p:nvPr/>
        </p:nvGrpSpPr>
        <p:grpSpPr>
          <a:xfrm>
            <a:off x="778590" y="1938254"/>
            <a:ext cx="7317812" cy="2522613"/>
            <a:chOff x="936322" y="2134767"/>
            <a:chExt cx="7317812" cy="2522613"/>
          </a:xfrm>
        </p:grpSpPr>
        <p:sp>
          <p:nvSpPr>
            <p:cNvPr id="5" name="Oval 4"/>
            <p:cNvSpPr/>
            <p:nvPr/>
          </p:nvSpPr>
          <p:spPr>
            <a:xfrm>
              <a:off x="936322" y="2134767"/>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15401" y="2208722"/>
              <a:ext cx="2584306" cy="1341264"/>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663971"/>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1603765"/>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542092" y="760125"/>
            <a:ext cx="8429290" cy="707886"/>
          </a:xfrm>
          <a:prstGeom prst="rect">
            <a:avLst/>
          </a:prstGeom>
          <a:noFill/>
        </p:spPr>
        <p:txBody>
          <a:bodyPr wrap="square" rtlCol="0">
            <a:spAutoFit/>
          </a:bodyPr>
          <a:lstStyle/>
          <a:p>
            <a:pPr marL="342900" indent="-342900">
              <a:buAutoNum type="arabicPeriod"/>
            </a:pPr>
            <a:r>
              <a:rPr lang="en-US" sz="2000" dirty="0"/>
              <a:t>“Sorting/indexing” genome sequences in a way to accelerate alignments</a:t>
            </a:r>
          </a:p>
          <a:p>
            <a:pPr marL="342900" indent="-342900">
              <a:buAutoNum type="arabicPeriod"/>
            </a:pPr>
            <a:r>
              <a:rPr lang="en-US" sz="2000" dirty="0"/>
              <a:t>Keeping the “Sorting or indexing” data at a reasonable size</a:t>
            </a:r>
          </a:p>
        </p:txBody>
      </p:sp>
      <p:sp>
        <p:nvSpPr>
          <p:cNvPr id="17" name="TextBox 16"/>
          <p:cNvSpPr txBox="1"/>
          <p:nvPr/>
        </p:nvSpPr>
        <p:spPr>
          <a:xfrm>
            <a:off x="6717617" y="1678331"/>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57200" y="4575286"/>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3" y="3780669"/>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900" y="2486465"/>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6</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7</a:t>
            </a:fld>
            <a:endParaRPr lang="en-US"/>
          </a:p>
        </p:txBody>
      </p:sp>
      <p:pic>
        <p:nvPicPr>
          <p:cNvPr id="5" name="Picture 4"/>
          <p:cNvPicPr>
            <a:picLocks noChangeAspect="1"/>
          </p:cNvPicPr>
          <p:nvPr/>
        </p:nvPicPr>
        <p:blipFill>
          <a:blip r:embed="rId2"/>
          <a:stretch>
            <a:fillRect/>
          </a:stretch>
        </p:blipFill>
        <p:spPr>
          <a:xfrm>
            <a:off x="330201" y="1327151"/>
            <a:ext cx="3996421" cy="2667000"/>
          </a:xfrm>
          <a:prstGeom prst="rect">
            <a:avLst/>
          </a:prstGeom>
        </p:spPr>
      </p:pic>
      <p:pic>
        <p:nvPicPr>
          <p:cNvPr id="6" name="Picture 5"/>
          <p:cNvPicPr>
            <a:picLocks noChangeAspect="1"/>
          </p:cNvPicPr>
          <p:nvPr/>
        </p:nvPicPr>
        <p:blipFill>
          <a:blip r:embed="rId3"/>
          <a:stretch>
            <a:fillRect/>
          </a:stretch>
        </p:blipFill>
        <p:spPr>
          <a:xfrm>
            <a:off x="4411133" y="1327151"/>
            <a:ext cx="4445000" cy="2667000"/>
          </a:xfrm>
          <a:prstGeom prst="rect">
            <a:avLst/>
          </a:prstGeom>
        </p:spPr>
      </p:pic>
      <p:sp>
        <p:nvSpPr>
          <p:cNvPr id="7" name="TextBox 6"/>
          <p:cNvSpPr txBox="1"/>
          <p:nvPr/>
        </p:nvSpPr>
        <p:spPr>
          <a:xfrm>
            <a:off x="1155700" y="4069319"/>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1" y="4069319"/>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2106827"/>
            <a:ext cx="1705628" cy="18082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2106827"/>
            <a:ext cx="1195222" cy="17402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7" y="2106826"/>
            <a:ext cx="2664883" cy="17492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6" name="Title 1"/>
          <p:cNvSpPr txBox="1">
            <a:spLocks/>
          </p:cNvSpPr>
          <p:nvPr/>
        </p:nvSpPr>
        <p:spPr bwMode="auto">
          <a:xfrm>
            <a:off x="1218912" y="1546173"/>
            <a:ext cx="6708005"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pPr eaLnBrk="1" hangingPunct="1"/>
            <a:r>
              <a:rPr lang="en-US" sz="2000" dirty="0">
                <a:latin typeface="Times New Roman" charset="0"/>
                <a:cs typeface="Times New Roman" charset="0"/>
              </a:rPr>
              <a:t>BWT                   Suffix Tree        Suffix Array       Hash table</a:t>
            </a:r>
          </a:p>
        </p:txBody>
      </p:sp>
      <p:sp>
        <p:nvSpPr>
          <p:cNvPr id="29" name="Title 1"/>
          <p:cNvSpPr txBox="1">
            <a:spLocks/>
          </p:cNvSpPr>
          <p:nvPr/>
        </p:nvSpPr>
        <p:spPr bwMode="auto">
          <a:xfrm>
            <a:off x="419097" y="3854451"/>
            <a:ext cx="8324850"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&gt;12 gigabytes  &gt;12 gigabytes</a:t>
            </a:r>
          </a:p>
        </p:txBody>
      </p:sp>
      <p:sp>
        <p:nvSpPr>
          <p:cNvPr id="30" name="TextBox 29"/>
          <p:cNvSpPr txBox="1">
            <a:spLocks noChangeArrowheads="1"/>
          </p:cNvSpPr>
          <p:nvPr/>
        </p:nvSpPr>
        <p:spPr bwMode="auto">
          <a:xfrm>
            <a:off x="939510" y="4574836"/>
            <a:ext cx="7193009"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sz="2400" dirty="0">
                <a:cs typeface="Times New Roman" charset="0"/>
              </a:rPr>
              <a:t>Human genome memory footprint</a:t>
            </a:r>
            <a:r>
              <a:rPr lang="en-US" sz="2400" baseline="30000" dirty="0">
                <a:cs typeface="Times New Roman" charset="0"/>
              </a:rPr>
              <a:t>*</a:t>
            </a:r>
          </a:p>
        </p:txBody>
      </p:sp>
      <p:sp>
        <p:nvSpPr>
          <p:cNvPr id="31" name="TextBox 30"/>
          <p:cNvSpPr txBox="1"/>
          <p:nvPr/>
        </p:nvSpPr>
        <p:spPr>
          <a:xfrm>
            <a:off x="385229" y="4796463"/>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765972"/>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641102708"/>
              </p:ext>
            </p:extLst>
          </p:nvPr>
        </p:nvGraphicFramePr>
        <p:xfrm>
          <a:off x="811778" y="2497142"/>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73983"/>
            <a:ext cx="8229600" cy="506412"/>
          </a:xfrm>
        </p:spPr>
        <p:txBody>
          <a:bodyPr>
            <a:normAutofit fontScale="90000"/>
          </a:bodyPr>
          <a:lstStyle/>
          <a:p>
            <a:r>
              <a:rPr lang="en-US" dirty="0"/>
              <a:t>Burrows–Wheeler Transform (BWT)</a:t>
            </a:r>
          </a:p>
        </p:txBody>
      </p:sp>
      <p:sp>
        <p:nvSpPr>
          <p:cNvPr id="61" name="TextBox 60"/>
          <p:cNvSpPr txBox="1"/>
          <p:nvPr/>
        </p:nvSpPr>
        <p:spPr>
          <a:xfrm>
            <a:off x="1450032" y="2859922"/>
            <a:ext cx="1455736" cy="2031325"/>
          </a:xfrm>
          <a:prstGeom prst="rect">
            <a:avLst/>
          </a:prstGeom>
          <a:noFill/>
        </p:spPr>
        <p:txBody>
          <a:bodyPr wrap="square" rtlCol="0">
            <a:spAutoFit/>
          </a:bodyPr>
          <a:lstStyle/>
          <a:p>
            <a:pPr algn="dist"/>
            <a:r>
              <a:rPr lang="en-US" b="1"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caacg</a:t>
            </a:r>
            <a:r>
              <a:rPr lang="en-US" b="1" dirty="0">
                <a:solidFill>
                  <a:srgbClr val="FF0000"/>
                </a:solidFill>
                <a:latin typeface="Courier New"/>
                <a:cs typeface="Courier New"/>
              </a:rPr>
              <a:t>$</a:t>
            </a:r>
          </a:p>
          <a:p>
            <a:pPr algn="dist"/>
            <a:r>
              <a:rPr lang="en-US" b="1" dirty="0" err="1">
                <a:latin typeface="Courier New"/>
                <a:cs typeface="Courier New"/>
              </a:rPr>
              <a:t>a</a:t>
            </a:r>
            <a:r>
              <a:rPr lang="en-US" dirty="0" err="1">
                <a:latin typeface="Courier New"/>
                <a:cs typeface="Courier New"/>
              </a:rPr>
              <a:t>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G</a:t>
            </a:r>
            <a:r>
              <a:rPr lang="en-US" dirty="0" err="1">
                <a:latin typeface="Courier New"/>
                <a:cs typeface="Courier New"/>
              </a:rPr>
              <a:t>$acaa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7347" y="3602798"/>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2942644" y="3602798"/>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1178074971"/>
              </p:ext>
            </p:extLst>
          </p:nvPr>
        </p:nvGraphicFramePr>
        <p:xfrm>
          <a:off x="2122488" y="816047"/>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6" name="TextBox 65"/>
          <p:cNvSpPr txBox="1"/>
          <p:nvPr/>
        </p:nvSpPr>
        <p:spPr>
          <a:xfrm>
            <a:off x="4354714" y="2900722"/>
            <a:ext cx="4707802" cy="1938992"/>
          </a:xfrm>
          <a:prstGeom prst="rect">
            <a:avLst/>
          </a:prstGeom>
          <a:noFill/>
        </p:spPr>
        <p:txBody>
          <a:bodyPr wrap="square" rtlCol="0">
            <a:spAutoFit/>
          </a:bodyPr>
          <a:lstStyle/>
          <a:p>
            <a:pPr marL="285750" indent="-285750">
              <a:buFont typeface="Arial"/>
              <a:buChar char="•"/>
            </a:pPr>
            <a:r>
              <a:rPr lang="en-US" sz="2000" dirty="0">
                <a:solidFill>
                  <a:srgbClr val="0E0E0E"/>
                </a:solidFill>
                <a:effectLst/>
                <a:latin typeface=".AppleSystemUIFont"/>
              </a:rPr>
              <a:t>The BWT form tends to have long runs of the same character, which makes it easier to compress using run-length encoding.</a:t>
            </a:r>
            <a:endParaRPr lang="en-US" sz="2000" dirty="0"/>
          </a:p>
          <a:p>
            <a:pPr marL="285750" indent="-285750">
              <a:buFont typeface="Arial"/>
              <a:buChar char="•"/>
            </a:pPr>
            <a:r>
              <a:rPr lang="en-US" sz="2000" dirty="0"/>
              <a:t>The transformation is </a:t>
            </a:r>
            <a:r>
              <a:rPr lang="en-US" sz="2000" b="1" dirty="0"/>
              <a:t>reversible</a:t>
            </a:r>
            <a:r>
              <a:rPr lang="en-US" sz="2000" dirty="0"/>
              <a:t>, without needing to store any additional data.</a:t>
            </a:r>
          </a:p>
        </p:txBody>
      </p:sp>
      <p:sp>
        <p:nvSpPr>
          <p:cNvPr id="67" name="TextBox 66"/>
          <p:cNvSpPr txBox="1"/>
          <p:nvPr/>
        </p:nvSpPr>
        <p:spPr>
          <a:xfrm>
            <a:off x="341674" y="4714551"/>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117" y="1030729"/>
            <a:ext cx="1245657" cy="1557889"/>
          </a:xfrm>
          <a:prstGeom prst="rect">
            <a:avLst/>
          </a:prstGeom>
        </p:spPr>
      </p:pic>
      <p:pic>
        <p:nvPicPr>
          <p:cNvPr id="5" name="Picture 4" descr="Screen Shot 2015-02-26 at 11.18.2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409" y="1030729"/>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Tree>
    <p:extLst>
      <p:ext uri="{BB962C8B-B14F-4D97-AF65-F5344CB8AC3E}">
        <p14:creationId xmlns:p14="http://schemas.microsoft.com/office/powerpoint/2010/main" val="3884909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27231</TotalTime>
  <Words>3869</Words>
  <Application>Microsoft Macintosh PowerPoint</Application>
  <PresentationFormat>On-screen Show (16:9)</PresentationFormat>
  <Paragraphs>570</Paragraphs>
  <Slides>41</Slides>
  <Notes>11</Notes>
  <HiddenSlides>1</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41</vt:i4>
      </vt:variant>
    </vt:vector>
  </HeadingPairs>
  <TitlesOfParts>
    <vt:vector size="52" baseType="lpstr">
      <vt:lpstr>.AppleSystemUIFont</vt:lpstr>
      <vt:lpstr>Söhne</vt: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Outline</vt:lpstr>
      <vt:lpstr>Alignment is a central step for most NGS analyses</vt:lpstr>
      <vt:lpstr>Short-read alignments</vt:lpstr>
      <vt:lpstr>Indexing speeds up searching</vt:lpstr>
      <vt:lpstr>Indexing algorithms</vt:lpstr>
      <vt:lpstr>Burrows–Wheeler Transform (BWT)</vt:lpstr>
      <vt:lpstr>Matching search</vt:lpstr>
      <vt:lpstr>BWT searching</vt:lpstr>
      <vt:lpstr>backward searching</vt:lpstr>
      <vt:lpstr>Working flow</vt:lpstr>
      <vt:lpstr>Alignment issues</vt:lpstr>
      <vt:lpstr>Solutions</vt:lpstr>
      <vt:lpstr>BWA: a short-read aligner</vt:lpstr>
      <vt:lpstr>bwa, bowtie2, minimap2</vt:lpstr>
      <vt:lpstr>Align queries (reads) to the reference with BWA-MEM</vt:lpstr>
      <vt:lpstr>Build a BWA sequence index database</vt:lpstr>
      <vt:lpstr>Question</vt:lpstr>
      <vt:lpstr>Alignment format: SAM</vt:lpstr>
      <vt:lpstr>More about SAM/BAM format and samtools</vt:lpstr>
      <vt:lpstr>Examples of SAM alignments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SAMtools</vt:lpstr>
      <vt:lpstr>Conversion between SAM and BAM</vt:lpstr>
      <vt:lpstr>Visualization</vt:lpstr>
      <vt:lpstr>Integrative Genomics Viewer (IGV)</vt:lpstr>
      <vt:lpstr>PowerPoint Presentation</vt:lpstr>
      <vt:lpstr>Data for IGV</vt:lpstr>
      <vt:lpstr>IGV example</vt:lpstr>
      <vt:lpstr>Review</vt:lpstr>
      <vt:lpstr>soft and hard clipping</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247</cp:revision>
  <dcterms:created xsi:type="dcterms:W3CDTF">2014-12-15T18:58:14Z</dcterms:created>
  <dcterms:modified xsi:type="dcterms:W3CDTF">2025-02-11T15:37:11Z</dcterms:modified>
</cp:coreProperties>
</file>